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2AE7A1-8ED4-4650-8CC2-CAC4D04146E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1054856-D5E9-4B94-8EA7-7D50240B91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E48EEB8-96CA-47E2-914D-BFDE53EFE668}"/>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771E1EBA-7090-461C-8DA5-5C94C92DCD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1949EDB-42FD-43F5-B49A-97C4DAA277A3}"/>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207561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9D3CF2-52B9-4B35-8A95-6E58A1F70C5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9B6BB59-0663-4485-8AE4-11D949EF33B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9692E8D-59A6-472B-B520-0773A1D67B60}"/>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A5E425E0-1264-491E-A834-9ABFBB57FB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FEB66B-73B5-4BA9-98C0-51E237A67A79}"/>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113184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41D951E-581A-4DF0-97B4-8B38F638604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DD31B7F-5215-4BC3-BCC6-508FC4AE161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AF2DB19-AD01-4056-86E1-77A7924F26CA}"/>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FF762024-422D-4CDE-9E6E-E209880115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AE30094-A8A3-46A3-A992-FC86C3A0150C}"/>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341470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08979-7CD1-4988-B8D9-181D9556F49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022C498-52D9-41F2-9910-F1DF6238A23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830FB6-53CE-496A-AEAA-21525E60B2C9}"/>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AA632A9A-EE04-453F-A8AF-8358E4C79BD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00D273-37A2-44D4-AAA4-E3C3799B23CD}"/>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347101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B47A6-5B4A-4597-B137-BDB9813583F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553FFCF-1E12-4F2F-AED6-3388762AD6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464DE96-994B-4586-B814-871FD5D760A9}"/>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1070C115-4727-429C-A78A-134C36D48C4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2936E80-2E23-4830-9BAC-FCD95471EF4C}"/>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172696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088A4A-E04E-4289-802D-3985BCA6ED1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8A947EF-A2B9-4161-ABC2-8E3289418CC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FB309CE-B5C0-48CE-B556-028607F74E0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80C29BC-18A6-4C87-9A97-EE8EB032C460}"/>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6" name="Segnaposto piè di pagina 5">
            <a:extLst>
              <a:ext uri="{FF2B5EF4-FFF2-40B4-BE49-F238E27FC236}">
                <a16:creationId xmlns:a16="http://schemas.microsoft.com/office/drawing/2014/main" id="{B91F5D4C-F343-4E23-99CA-0B38564E0AE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BE73655-F50C-4907-A37B-E2E2C398F47E}"/>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72001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39D726-DA9A-4ADD-B18E-EE9DD0CA7E48}"/>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E1EA2D6-7DE8-4FA3-A2C2-6A0BC736A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805F3E5-B26B-4E2F-AFA7-84690EBB9F4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CEFE75D-87FA-4743-9A3C-615FE43E4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242EC17-054B-48F9-8F20-30EFEDF9720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301AE01-36BD-41B1-A385-FF9592A3197A}"/>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8" name="Segnaposto piè di pagina 7">
            <a:extLst>
              <a:ext uri="{FF2B5EF4-FFF2-40B4-BE49-F238E27FC236}">
                <a16:creationId xmlns:a16="http://schemas.microsoft.com/office/drawing/2014/main" id="{AB3D27D1-0243-4949-BD6B-340F1A1AAA9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6C01AC5-5B7C-4F27-BFF3-A5442C5AF84B}"/>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8843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27C7A-83DF-4C23-A585-789A09729A7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160C64F-93E3-4EF9-9131-83056EBAE036}"/>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4" name="Segnaposto piè di pagina 3">
            <a:extLst>
              <a:ext uri="{FF2B5EF4-FFF2-40B4-BE49-F238E27FC236}">
                <a16:creationId xmlns:a16="http://schemas.microsoft.com/office/drawing/2014/main" id="{3B568D72-65D4-4ADA-B5CB-E4C34AEA2AD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1D59333-DEF2-4029-9E5C-7FF370FD7C39}"/>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320732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B44EC0C-8DA7-4B8C-B965-68FAB1C095B3}"/>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3" name="Segnaposto piè di pagina 2">
            <a:extLst>
              <a:ext uri="{FF2B5EF4-FFF2-40B4-BE49-F238E27FC236}">
                <a16:creationId xmlns:a16="http://schemas.microsoft.com/office/drawing/2014/main" id="{805B401F-0B47-4EDB-8870-FBDD61478A0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F70AEBF-386D-4C0D-AC8D-A0C116021421}"/>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192945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00A414-4086-4890-A88F-CCB7E07AE4F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8C2C07-4B63-45F3-9B9A-5F079528F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E0EB593-A8D5-4DED-BFF8-D7E97F644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0E9B564-D269-45B0-8642-011816007CDD}"/>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6" name="Segnaposto piè di pagina 5">
            <a:extLst>
              <a:ext uri="{FF2B5EF4-FFF2-40B4-BE49-F238E27FC236}">
                <a16:creationId xmlns:a16="http://schemas.microsoft.com/office/drawing/2014/main" id="{34D4AB85-C49F-4B49-85C8-25640E355D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A9F04D5-780C-4245-ABDE-BE10ED7BFA4C}"/>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3216538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AE7EA1-DEDE-4712-9772-7BF3B9369AF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51BDF8E-E8E5-4ECB-BB9E-2201A4CDE6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385C87C-919B-4D89-916A-155DF79F1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A7DC009-79F2-4644-BEF3-8D4802580B12}"/>
              </a:ext>
            </a:extLst>
          </p:cNvPr>
          <p:cNvSpPr>
            <a:spLocks noGrp="1"/>
          </p:cNvSpPr>
          <p:nvPr>
            <p:ph type="dt" sz="half" idx="10"/>
          </p:nvPr>
        </p:nvSpPr>
        <p:spPr/>
        <p:txBody>
          <a:bodyPr/>
          <a:lstStyle/>
          <a:p>
            <a:fld id="{87599327-F527-4ED8-B1A1-3BDA428E3CCE}" type="datetimeFigureOut">
              <a:rPr lang="it-IT" smtClean="0"/>
              <a:t>14/03/2022</a:t>
            </a:fld>
            <a:endParaRPr lang="it-IT"/>
          </a:p>
        </p:txBody>
      </p:sp>
      <p:sp>
        <p:nvSpPr>
          <p:cNvPr id="6" name="Segnaposto piè di pagina 5">
            <a:extLst>
              <a:ext uri="{FF2B5EF4-FFF2-40B4-BE49-F238E27FC236}">
                <a16:creationId xmlns:a16="http://schemas.microsoft.com/office/drawing/2014/main" id="{750C2CED-AF8D-4E41-9DF5-738CE2F8D5F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D342EC9-F2CE-485C-8406-53D7B00F655A}"/>
              </a:ext>
            </a:extLst>
          </p:cNvPr>
          <p:cNvSpPr>
            <a:spLocks noGrp="1"/>
          </p:cNvSpPr>
          <p:nvPr>
            <p:ph type="sldNum" sz="quarter" idx="12"/>
          </p:nvPr>
        </p:nvSpPr>
        <p:spPr/>
        <p:txBody>
          <a:bodyPr/>
          <a:lstStyle/>
          <a:p>
            <a:fld id="{7459BE75-D54B-44C3-973F-18530B450037}" type="slidenum">
              <a:rPr lang="it-IT" smtClean="0"/>
              <a:t>‹N›</a:t>
            </a:fld>
            <a:endParaRPr lang="it-IT"/>
          </a:p>
        </p:txBody>
      </p:sp>
    </p:spTree>
    <p:extLst>
      <p:ext uri="{BB962C8B-B14F-4D97-AF65-F5344CB8AC3E}">
        <p14:creationId xmlns:p14="http://schemas.microsoft.com/office/powerpoint/2010/main" val="109506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4DA4484-5060-4D11-A9BB-1192614ED6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046DA36-7750-4217-AB4E-34A8C7C3E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1562A50-75BB-4357-A0EE-635D0A6F6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99327-F527-4ED8-B1A1-3BDA428E3CCE}" type="datetimeFigureOut">
              <a:rPr lang="it-IT" smtClean="0"/>
              <a:t>14/03/2022</a:t>
            </a:fld>
            <a:endParaRPr lang="it-IT"/>
          </a:p>
        </p:txBody>
      </p:sp>
      <p:sp>
        <p:nvSpPr>
          <p:cNvPr id="5" name="Segnaposto piè di pagina 4">
            <a:extLst>
              <a:ext uri="{FF2B5EF4-FFF2-40B4-BE49-F238E27FC236}">
                <a16:creationId xmlns:a16="http://schemas.microsoft.com/office/drawing/2014/main" id="{D3724D51-48A6-4C80-9129-396497EDED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F9E0B25-84C0-4DD3-9E09-26FF6E1E6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9BE75-D54B-44C3-973F-18530B450037}" type="slidenum">
              <a:rPr lang="it-IT" smtClean="0"/>
              <a:t>‹N›</a:t>
            </a:fld>
            <a:endParaRPr lang="it-IT"/>
          </a:p>
        </p:txBody>
      </p:sp>
    </p:spTree>
    <p:extLst>
      <p:ext uri="{BB962C8B-B14F-4D97-AF65-F5344CB8AC3E}">
        <p14:creationId xmlns:p14="http://schemas.microsoft.com/office/powerpoint/2010/main" val="3401509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ars-pace.org/" TargetMode="External"/><Relationship Id="rId2" Type="http://schemas.openxmlformats.org/officeDocument/2006/relationships/hyperlink" Target="mailto:info@ars-pace.or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hyperlink" Target="http://www.ars-pace.org/" TargetMode="External"/><Relationship Id="rId2" Type="http://schemas.openxmlformats.org/officeDocument/2006/relationships/hyperlink" Target="mailto:info@ars-pace.or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ssisisuonosacro.eu/"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assisisuonosacro.eu/"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ssisisuonosacro.eu/"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assisisuonosacro.eu/"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mailto:info@ars-pace.org"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ars-pac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rs-pace.org/" TargetMode="External"/><Relationship Id="rId2" Type="http://schemas.openxmlformats.org/officeDocument/2006/relationships/hyperlink" Target="mailto:info@ars-pace.or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hyperlink" Target="http://www.ars-pace.org/" TargetMode="External"/><Relationship Id="rId2" Type="http://schemas.openxmlformats.org/officeDocument/2006/relationships/hyperlink" Target="mailto:info@ars-pace.or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www.ars-pace.org/" TargetMode="External"/><Relationship Id="rId2" Type="http://schemas.openxmlformats.org/officeDocument/2006/relationships/hyperlink" Target="mailto:info@ars-pace.or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Immagine 4" descr="Immagine che contiene testo&#10;&#10;Descrizione generata automaticamente">
            <a:extLst>
              <a:ext uri="{FF2B5EF4-FFF2-40B4-BE49-F238E27FC236}">
                <a16:creationId xmlns:a16="http://schemas.microsoft.com/office/drawing/2014/main" id="{A5671C01-EB14-44CC-837A-1248A78CBAE4}"/>
              </a:ext>
            </a:extLst>
          </p:cNvPr>
          <p:cNvPicPr>
            <a:picLocks noChangeAspect="1"/>
          </p:cNvPicPr>
          <p:nvPr/>
        </p:nvPicPr>
        <p:blipFill rotWithShape="1">
          <a:blip r:embed="rId2"/>
          <a:srcRect b="20228"/>
          <a:stretch/>
        </p:blipFill>
        <p:spPr>
          <a:xfrm>
            <a:off x="20" y="1282"/>
            <a:ext cx="12191980" cy="6856718"/>
          </a:xfrm>
          <a:prstGeom prst="rect">
            <a:avLst/>
          </a:prstGeom>
        </p:spPr>
      </p:pic>
    </p:spTree>
    <p:extLst>
      <p:ext uri="{BB962C8B-B14F-4D97-AF65-F5344CB8AC3E}">
        <p14:creationId xmlns:p14="http://schemas.microsoft.com/office/powerpoint/2010/main" val="608070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0B36AC5-B84D-4BC1-9DFB-1532E3E46BB0}"/>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2"/>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3"/>
              </a:rPr>
              <a:t>www.ars-pace.org</a:t>
            </a:r>
            <a:endParaRPr lang="it-IT" sz="1400" kern="50" dirty="0">
              <a:effectLst/>
              <a:latin typeface="Times New Roman" panose="02020603050405020304" pitchFamily="18" charset="0"/>
              <a:ea typeface="Arial Unicode MS"/>
              <a:cs typeface="Arial Unicode MS"/>
            </a:endParaRPr>
          </a:p>
        </p:txBody>
      </p:sp>
      <p:pic>
        <p:nvPicPr>
          <p:cNvPr id="6" name="Immagine 5">
            <a:extLst>
              <a:ext uri="{FF2B5EF4-FFF2-40B4-BE49-F238E27FC236}">
                <a16:creationId xmlns:a16="http://schemas.microsoft.com/office/drawing/2014/main" id="{A3905A7B-1A29-4351-A05C-284B6EB3CD9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2624" y="971750"/>
            <a:ext cx="1206747" cy="1063722"/>
          </a:xfrm>
          <a:prstGeom prst="rect">
            <a:avLst/>
          </a:prstGeom>
        </p:spPr>
      </p:pic>
      <p:sp>
        <p:nvSpPr>
          <p:cNvPr id="8" name="CasellaDiTesto 7">
            <a:extLst>
              <a:ext uri="{FF2B5EF4-FFF2-40B4-BE49-F238E27FC236}">
                <a16:creationId xmlns:a16="http://schemas.microsoft.com/office/drawing/2014/main" id="{EC4B4CEE-0BC6-4805-8AB9-E5B5682C767D}"/>
              </a:ext>
            </a:extLst>
          </p:cNvPr>
          <p:cNvSpPr txBox="1"/>
          <p:nvPr/>
        </p:nvSpPr>
        <p:spPr>
          <a:xfrm>
            <a:off x="1666567" y="2035472"/>
            <a:ext cx="8858863" cy="4154984"/>
          </a:xfrm>
          <a:prstGeom prst="rect">
            <a:avLst/>
          </a:prstGeom>
          <a:noFill/>
        </p:spPr>
        <p:txBody>
          <a:bodyPr wrap="square">
            <a:spAutoFit/>
          </a:bodyPr>
          <a:lstStyle/>
          <a:p>
            <a:pPr algn="ctr">
              <a:tabLst>
                <a:tab pos="3962400" algn="l"/>
              </a:tabLst>
            </a:pPr>
            <a:r>
              <a:rPr lang="it-IT" sz="2400" kern="50" dirty="0">
                <a:solidFill>
                  <a:srgbClr val="000000"/>
                </a:solidFill>
                <a:effectLst/>
                <a:latin typeface="Papyrus" panose="03070502060502030205" pitchFamily="66" charset="0"/>
                <a:ea typeface="Arial Unicode MS"/>
                <a:cs typeface="Arial Unicode MS"/>
              </a:rPr>
              <a:t> </a:t>
            </a:r>
            <a:r>
              <a:rPr lang="en-GB" sz="2400" b="1" kern="50" dirty="0">
                <a:solidFill>
                  <a:srgbClr val="000000"/>
                </a:solidFill>
                <a:effectLst/>
                <a:latin typeface="Palatino Linotype" panose="02040502050505030304" pitchFamily="18" charset="0"/>
                <a:ea typeface="Arial Unicode MS"/>
                <a:cs typeface="Arial Unicode MS"/>
              </a:rPr>
              <a:t>The logo, acronym for </a:t>
            </a:r>
            <a:r>
              <a:rPr lang="en-GB" sz="2400" b="1" kern="50" dirty="0">
                <a:solidFill>
                  <a:srgbClr val="000000"/>
                </a:solidFill>
                <a:latin typeface="Palatino Linotype" panose="02040502050505030304" pitchFamily="18" charset="0"/>
                <a:ea typeface="Arial Unicode MS"/>
                <a:cs typeface="Arial Unicode MS"/>
              </a:rPr>
              <a:t>A</a:t>
            </a:r>
            <a:r>
              <a:rPr lang="en-GB" sz="2400" b="1" kern="50" dirty="0">
                <a:solidFill>
                  <a:srgbClr val="000000"/>
                </a:solidFill>
                <a:effectLst/>
                <a:latin typeface="Palatino Linotype" panose="02040502050505030304" pitchFamily="18" charset="0"/>
                <a:ea typeface="Arial Unicode MS"/>
                <a:cs typeface="Arial Unicode MS"/>
              </a:rPr>
              <a:t>rs </a:t>
            </a:r>
            <a:r>
              <a:rPr lang="en-GB" sz="2400" b="1" kern="50" dirty="0">
                <a:solidFill>
                  <a:srgbClr val="000000"/>
                </a:solidFill>
                <a:latin typeface="Palatino Linotype" panose="02040502050505030304" pitchFamily="18" charset="0"/>
                <a:ea typeface="Arial Unicode MS"/>
                <a:cs typeface="Arial Unicode MS"/>
              </a:rPr>
              <a:t>P</a:t>
            </a:r>
            <a:r>
              <a:rPr lang="en-GB" sz="2400" b="1" kern="50" dirty="0">
                <a:solidFill>
                  <a:srgbClr val="000000"/>
                </a:solidFill>
                <a:effectLst/>
                <a:latin typeface="Palatino Linotype" panose="02040502050505030304" pitchFamily="18" charset="0"/>
                <a:ea typeface="Arial Unicode MS"/>
                <a:cs typeface="Arial Unicode MS"/>
              </a:rPr>
              <a:t>ace, represents the dragonfly: to find freedom in peace.</a:t>
            </a:r>
            <a:r>
              <a:rPr lang="en-GB" sz="2400" kern="50" dirty="0">
                <a:solidFill>
                  <a:srgbClr val="000000"/>
                </a:solidFill>
                <a:effectLst/>
                <a:latin typeface="Papyrus" panose="03070502060502030205" pitchFamily="66" charset="0"/>
                <a:ea typeface="Arial Unicode MS"/>
                <a:cs typeface="Arial Unicode MS"/>
              </a:rPr>
              <a:t> </a:t>
            </a:r>
            <a:r>
              <a:rPr lang="en-GB" sz="2400" b="1" kern="50" dirty="0">
                <a:solidFill>
                  <a:srgbClr val="000000"/>
                </a:solidFill>
                <a:effectLst/>
                <a:latin typeface="Palatino Linotype" panose="02040502050505030304" pitchFamily="18" charset="0"/>
                <a:ea typeface="Arial Unicode MS"/>
                <a:cs typeface="Arial Unicode MS"/>
              </a:rPr>
              <a:t>The stylized dragonfly is a symbol of freedom, peace, balance and awareness.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The name </a:t>
            </a:r>
            <a:r>
              <a:rPr lang="en-GB" sz="2400" b="1" kern="50" dirty="0" err="1">
                <a:solidFill>
                  <a:srgbClr val="000000"/>
                </a:solidFill>
                <a:effectLst/>
                <a:latin typeface="Palatino Linotype" panose="02040502050505030304" pitchFamily="18" charset="0"/>
                <a:ea typeface="Arial Unicode MS"/>
                <a:cs typeface="Arial Unicode MS"/>
              </a:rPr>
              <a:t>Libellula</a:t>
            </a:r>
            <a:r>
              <a:rPr lang="en-GB" sz="2400" b="1" kern="50" dirty="0">
                <a:solidFill>
                  <a:srgbClr val="000000"/>
                </a:solidFill>
                <a:effectLst/>
                <a:latin typeface="Palatino Linotype" panose="02040502050505030304" pitchFamily="18" charset="0"/>
                <a:ea typeface="Arial Unicode MS"/>
                <a:cs typeface="Arial Unicode MS"/>
              </a:rPr>
              <a:t> derives from the Latin term “libra”,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that is balance, since while it is in flight it keeps its wings in a horizontal position; also "</a:t>
            </a:r>
            <a:r>
              <a:rPr lang="en-GB" sz="2400" b="1" kern="50" dirty="0" err="1">
                <a:solidFill>
                  <a:srgbClr val="000000"/>
                </a:solidFill>
                <a:effectLst/>
                <a:latin typeface="Palatino Linotype" panose="02040502050505030304" pitchFamily="18" charset="0"/>
                <a:ea typeface="Arial Unicode MS"/>
                <a:cs typeface="Arial Unicode MS"/>
              </a:rPr>
              <a:t>libellum</a:t>
            </a:r>
            <a:r>
              <a:rPr lang="en-GB" sz="2400" b="1" kern="50" dirty="0">
                <a:solidFill>
                  <a:srgbClr val="000000"/>
                </a:solidFill>
                <a:effectLst/>
                <a:latin typeface="Palatino Linotype" panose="02040502050505030304" pitchFamily="18" charset="0"/>
                <a:ea typeface="Arial Unicode MS"/>
                <a:cs typeface="Arial Unicode MS"/>
              </a:rPr>
              <a:t>", diminutive of liber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with the meaning of "free".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The Dragonfly is seen as the symbol of transformation,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of the mutability of life; it teaches us to go beyond appearances by encouraging us to find </a:t>
            </a:r>
          </a:p>
          <a:p>
            <a:pPr algn="ctr">
              <a:tabLst>
                <a:tab pos="3962400" algn="l"/>
              </a:tabLst>
            </a:pPr>
            <a:r>
              <a:rPr lang="en-GB" sz="2400" b="1" kern="50">
                <a:solidFill>
                  <a:srgbClr val="000000"/>
                </a:solidFill>
                <a:effectLst/>
                <a:latin typeface="Palatino Linotype" panose="02040502050505030304" pitchFamily="18" charset="0"/>
                <a:ea typeface="Arial Unicode MS"/>
                <a:cs typeface="Arial Unicode MS"/>
              </a:rPr>
              <a:t>our </a:t>
            </a:r>
            <a:r>
              <a:rPr lang="en-GB" sz="2400" b="1" kern="50" dirty="0">
                <a:solidFill>
                  <a:srgbClr val="000000"/>
                </a:solidFill>
                <a:effectLst/>
                <a:latin typeface="Palatino Linotype" panose="02040502050505030304" pitchFamily="18" charset="0"/>
                <a:ea typeface="Arial Unicode MS"/>
                <a:cs typeface="Arial Unicode MS"/>
              </a:rPr>
              <a:t>own identity </a:t>
            </a:r>
            <a:r>
              <a:rPr lang="en-GB" sz="2400" b="1" kern="50">
                <a:solidFill>
                  <a:srgbClr val="000000"/>
                </a:solidFill>
                <a:effectLst/>
                <a:latin typeface="Palatino Linotype" panose="02040502050505030304" pitchFamily="18" charset="0"/>
                <a:ea typeface="Arial Unicode MS"/>
                <a:cs typeface="Arial Unicode MS"/>
              </a:rPr>
              <a:t>and to </a:t>
            </a:r>
            <a:r>
              <a:rPr lang="en-GB" sz="2400" b="1" kern="50" dirty="0">
                <a:solidFill>
                  <a:srgbClr val="000000"/>
                </a:solidFill>
                <a:effectLst/>
                <a:latin typeface="Palatino Linotype" panose="02040502050505030304" pitchFamily="18" charset="0"/>
                <a:ea typeface="Arial Unicode MS"/>
                <a:cs typeface="Arial Unicode MS"/>
              </a:rPr>
              <a:t>affirm our personality.</a:t>
            </a:r>
            <a:endParaRPr lang="it-IT" sz="2400" kern="50" dirty="0">
              <a:effectLst/>
              <a:latin typeface="Times New Roman" panose="02020603050405020304" pitchFamily="18" charset="0"/>
              <a:ea typeface="Arial Unicode MS"/>
              <a:cs typeface="Arial Unicode MS"/>
            </a:endParaRPr>
          </a:p>
        </p:txBody>
      </p:sp>
      <p:pic>
        <p:nvPicPr>
          <p:cNvPr id="7" name="Picture 2" descr="Y:\SUBVENCIONES\2021\16 erasmus+ emocionarte fyme\Logo EMOCIONARTE 1.jpg">
            <a:extLst>
              <a:ext uri="{FF2B5EF4-FFF2-40B4-BE49-F238E27FC236}">
                <a16:creationId xmlns:a16="http://schemas.microsoft.com/office/drawing/2014/main" id="{6D2ADE23-BC85-44D4-A8DD-40FC4C39E10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id="{E33F73F6-BDBC-42AC-B700-2A8580B84A4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spTree>
    <p:extLst>
      <p:ext uri="{BB962C8B-B14F-4D97-AF65-F5344CB8AC3E}">
        <p14:creationId xmlns:p14="http://schemas.microsoft.com/office/powerpoint/2010/main" val="394914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90093D0-FC05-4BCC-8B1F-C1C601D94901}"/>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2"/>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3"/>
              </a:rPr>
              <a:t>www.ars-pace.org</a:t>
            </a:r>
            <a:endParaRPr lang="it-IT" sz="1400" kern="50" dirty="0">
              <a:effectLst/>
              <a:latin typeface="Times New Roman" panose="02020603050405020304" pitchFamily="18" charset="0"/>
              <a:ea typeface="Arial Unicode MS"/>
              <a:cs typeface="Arial Unicode MS"/>
            </a:endParaRPr>
          </a:p>
        </p:txBody>
      </p:sp>
      <p:pic>
        <p:nvPicPr>
          <p:cNvPr id="6" name="Immagine 5">
            <a:extLst>
              <a:ext uri="{FF2B5EF4-FFF2-40B4-BE49-F238E27FC236}">
                <a16:creationId xmlns:a16="http://schemas.microsoft.com/office/drawing/2014/main" id="{EBB3BF01-692E-4A99-BC46-C8FFCD11F9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2879" y="1960245"/>
            <a:ext cx="1666240" cy="1468755"/>
          </a:xfrm>
          <a:prstGeom prst="rect">
            <a:avLst/>
          </a:prstGeom>
        </p:spPr>
      </p:pic>
      <p:sp>
        <p:nvSpPr>
          <p:cNvPr id="8" name="CasellaDiTesto 7">
            <a:extLst>
              <a:ext uri="{FF2B5EF4-FFF2-40B4-BE49-F238E27FC236}">
                <a16:creationId xmlns:a16="http://schemas.microsoft.com/office/drawing/2014/main" id="{8C6E2541-2FBB-474E-90C5-2E1BDC7820CB}"/>
              </a:ext>
            </a:extLst>
          </p:cNvPr>
          <p:cNvSpPr txBox="1"/>
          <p:nvPr/>
        </p:nvSpPr>
        <p:spPr>
          <a:xfrm>
            <a:off x="3047171" y="4118715"/>
            <a:ext cx="6097656" cy="646331"/>
          </a:xfrm>
          <a:prstGeom prst="rect">
            <a:avLst/>
          </a:prstGeom>
          <a:noFill/>
        </p:spPr>
        <p:txBody>
          <a:bodyPr wrap="square">
            <a:spAutoFit/>
          </a:bodyPr>
          <a:lstStyle/>
          <a:p>
            <a:pPr algn="ctr">
              <a:tabLst>
                <a:tab pos="3962400" algn="l"/>
              </a:tabLst>
            </a:pPr>
            <a:r>
              <a:rPr lang="en-GB" sz="3600" b="1" u="sng" kern="50" dirty="0">
                <a:solidFill>
                  <a:srgbClr val="000000"/>
                </a:solidFill>
                <a:effectLst/>
                <a:latin typeface="Palatino Linotype" panose="02040502050505030304" pitchFamily="18" charset="0"/>
                <a:ea typeface="Arial Unicode MS"/>
                <a:cs typeface="Arial Unicode MS"/>
                <a:hlinkClick r:id="rId3"/>
              </a:rPr>
              <a:t>www.ars-pace.org</a:t>
            </a:r>
            <a:endParaRPr lang="it-IT" sz="3600" kern="50" dirty="0">
              <a:effectLst/>
              <a:latin typeface="Times New Roman" panose="02020603050405020304" pitchFamily="18" charset="0"/>
              <a:ea typeface="Arial Unicode MS"/>
              <a:cs typeface="Arial Unicode MS"/>
            </a:endParaRPr>
          </a:p>
        </p:txBody>
      </p:sp>
      <p:pic>
        <p:nvPicPr>
          <p:cNvPr id="7" name="Picture 2" descr="Y:\SUBVENCIONES\2021\16 erasmus+ emocionarte fyme\Logo EMOCIONARTE 1.jpg">
            <a:extLst>
              <a:ext uri="{FF2B5EF4-FFF2-40B4-BE49-F238E27FC236}">
                <a16:creationId xmlns:a16="http://schemas.microsoft.com/office/drawing/2014/main" id="{0109CB0F-7C3A-4829-9107-CCED90D4197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id="{ECE940E8-723B-4BA2-81E4-7809469B689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spTree>
    <p:extLst>
      <p:ext uri="{BB962C8B-B14F-4D97-AF65-F5344CB8AC3E}">
        <p14:creationId xmlns:p14="http://schemas.microsoft.com/office/powerpoint/2010/main" val="151125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ECA501EB-C47F-478F-BEEA-2791F3F1FF27}"/>
              </a:ext>
            </a:extLst>
          </p:cNvPr>
          <p:cNvPicPr>
            <a:picLocks noChangeAspect="1"/>
          </p:cNvPicPr>
          <p:nvPr/>
        </p:nvPicPr>
        <p:blipFill>
          <a:blip r:embed="rId2"/>
          <a:stretch>
            <a:fillRect/>
          </a:stretch>
        </p:blipFill>
        <p:spPr>
          <a:xfrm>
            <a:off x="1457325" y="209550"/>
            <a:ext cx="9277350" cy="6438900"/>
          </a:xfrm>
          <a:prstGeom prst="rect">
            <a:avLst/>
          </a:prstGeom>
        </p:spPr>
      </p:pic>
    </p:spTree>
    <p:extLst>
      <p:ext uri="{BB962C8B-B14F-4D97-AF65-F5344CB8AC3E}">
        <p14:creationId xmlns:p14="http://schemas.microsoft.com/office/powerpoint/2010/main" val="87765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946380A-9B9B-4316-8A46-F5F1D6BCE876}"/>
              </a:ext>
            </a:extLst>
          </p:cNvPr>
          <p:cNvPicPr>
            <a:picLocks noChangeAspect="1"/>
          </p:cNvPicPr>
          <p:nvPr/>
        </p:nvPicPr>
        <p:blipFill>
          <a:blip r:embed="rId2"/>
          <a:stretch>
            <a:fillRect/>
          </a:stretch>
        </p:blipFill>
        <p:spPr>
          <a:xfrm>
            <a:off x="1457325" y="190500"/>
            <a:ext cx="9277350" cy="6477000"/>
          </a:xfrm>
          <a:prstGeom prst="rect">
            <a:avLst/>
          </a:prstGeom>
        </p:spPr>
      </p:pic>
      <p:pic>
        <p:nvPicPr>
          <p:cNvPr id="3" name="Picture 2" descr="Y:\SUBVENCIONES\2021\16 erasmus+ emocionarte fyme\Logo EMOCIONARTE 1.jpg">
            <a:extLst>
              <a:ext uri="{FF2B5EF4-FFF2-40B4-BE49-F238E27FC236}">
                <a16:creationId xmlns:a16="http://schemas.microsoft.com/office/drawing/2014/main" id="{206F2E32-FFA6-45D1-A454-7CC063F1094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6996" y="70539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250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6E31EB26-CC4D-4F2D-BF38-4C82F83DBB0C}"/>
              </a:ext>
            </a:extLst>
          </p:cNvPr>
          <p:cNvPicPr>
            <a:picLocks noChangeAspect="1"/>
          </p:cNvPicPr>
          <p:nvPr/>
        </p:nvPicPr>
        <p:blipFill>
          <a:blip r:embed="rId2"/>
          <a:stretch>
            <a:fillRect/>
          </a:stretch>
        </p:blipFill>
        <p:spPr>
          <a:xfrm>
            <a:off x="1447800" y="157162"/>
            <a:ext cx="9296400" cy="6543675"/>
          </a:xfrm>
          <a:prstGeom prst="rect">
            <a:avLst/>
          </a:prstGeom>
        </p:spPr>
      </p:pic>
    </p:spTree>
    <p:extLst>
      <p:ext uri="{BB962C8B-B14F-4D97-AF65-F5344CB8AC3E}">
        <p14:creationId xmlns:p14="http://schemas.microsoft.com/office/powerpoint/2010/main" val="829528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B8B6581D-A5EE-40CD-BC68-BC9E1A6D7FD7}"/>
              </a:ext>
            </a:extLst>
          </p:cNvPr>
          <p:cNvPicPr>
            <a:picLocks noChangeAspect="1"/>
          </p:cNvPicPr>
          <p:nvPr/>
        </p:nvPicPr>
        <p:blipFill>
          <a:blip r:embed="rId2"/>
          <a:stretch>
            <a:fillRect/>
          </a:stretch>
        </p:blipFill>
        <p:spPr>
          <a:xfrm>
            <a:off x="1466850" y="247650"/>
            <a:ext cx="9258300" cy="6362700"/>
          </a:xfrm>
          <a:prstGeom prst="rect">
            <a:avLst/>
          </a:prstGeom>
        </p:spPr>
      </p:pic>
    </p:spTree>
    <p:extLst>
      <p:ext uri="{BB962C8B-B14F-4D97-AF65-F5344CB8AC3E}">
        <p14:creationId xmlns:p14="http://schemas.microsoft.com/office/powerpoint/2010/main" val="168135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E68339-1B90-44F9-BCC4-4600A6E24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sellaDiTesto 6">
            <a:extLst>
              <a:ext uri="{FF2B5EF4-FFF2-40B4-BE49-F238E27FC236}">
                <a16:creationId xmlns:a16="http://schemas.microsoft.com/office/drawing/2014/main" id="{368072A1-A113-4451-88A6-A3739B9BC1A6}"/>
              </a:ext>
            </a:extLst>
          </p:cNvPr>
          <p:cNvSpPr txBox="1"/>
          <p:nvPr/>
        </p:nvSpPr>
        <p:spPr>
          <a:xfrm>
            <a:off x="1109228" y="6230110"/>
            <a:ext cx="9467314" cy="303481"/>
          </a:xfrm>
          <a:prstGeom prst="rect">
            <a:avLst/>
          </a:prstGeom>
          <a:noFill/>
        </p:spPr>
        <p:txBody>
          <a:bodyPr wrap="square">
            <a:spAutoFit/>
          </a:bodyPr>
          <a:lstStyle/>
          <a:p>
            <a:pPr marL="1744345" marR="1741805" algn="ctr">
              <a:lnSpc>
                <a:spcPct val="98000"/>
              </a:lnSpc>
              <a:spcBef>
                <a:spcPts val="310"/>
              </a:spcBef>
              <a:spcAft>
                <a:spcPts val="0"/>
              </a:spcAft>
            </a:pPr>
            <a:r>
              <a:rPr lang="it-IT" sz="1400" dirty="0">
                <a:effectLst/>
                <a:latin typeface="Palatino Linotype" panose="02040502050505030304" pitchFamily="18" charset="0"/>
                <a:ea typeface="Trebuchet MS" panose="020B0603020202020204" pitchFamily="34" charset="0"/>
                <a:cs typeface="Trebuchet MS" panose="020B0603020202020204" pitchFamily="34" charset="0"/>
              </a:rPr>
              <a:t>Piazza Luther King 9 – 06081 Assisi – </a:t>
            </a:r>
            <a:r>
              <a:rPr lang="it-IT" sz="1400" dirty="0" err="1">
                <a:effectLst/>
                <a:latin typeface="Palatino Linotype" panose="02040502050505030304" pitchFamily="18" charset="0"/>
                <a:ea typeface="Trebuchet MS" panose="020B0603020202020204" pitchFamily="34" charset="0"/>
                <a:cs typeface="Trebuchet MS" panose="020B0603020202020204" pitchFamily="34" charset="0"/>
              </a:rPr>
              <a:t>Italy</a:t>
            </a:r>
            <a:r>
              <a:rPr lang="it-IT" sz="1400" spc="5" dirty="0">
                <a:effectLst/>
                <a:latin typeface="Palatino Linotype" panose="02040502050505030304" pitchFamily="18" charset="0"/>
                <a:ea typeface="Trebuchet MS" panose="020B0603020202020204" pitchFamily="34" charset="0"/>
                <a:cs typeface="Trebuchet MS" panose="020B0603020202020204" pitchFamily="34" charset="0"/>
              </a:rPr>
              <a:t> </a:t>
            </a:r>
            <a:r>
              <a:rPr lang="it-IT" sz="1400" u="none" strike="noStrike" dirty="0">
                <a:effectLst/>
                <a:latin typeface="Palatino Linotype" panose="02040502050505030304" pitchFamily="18" charset="0"/>
                <a:ea typeface="Trebuchet MS" panose="020B0603020202020204" pitchFamily="34" charset="0"/>
                <a:cs typeface="Trebuchet MS" panose="020B0603020202020204" pitchFamily="34" charset="0"/>
                <a:hlinkClick r:id="rId2"/>
              </a:rPr>
              <a:t>www.assisisuonosacro.eu</a:t>
            </a:r>
            <a:endParaRPr lang="it-IT" sz="1400" dirty="0">
              <a:effectLst/>
              <a:latin typeface="Palatino Linotype" panose="02040502050505030304" pitchFamily="18" charset="0"/>
              <a:ea typeface="Trebuchet MS" panose="020B0603020202020204" pitchFamily="34" charset="0"/>
              <a:cs typeface="Trebuchet MS" panose="020B0603020202020204" pitchFamily="34" charset="0"/>
            </a:endParaRPr>
          </a:p>
        </p:txBody>
      </p:sp>
      <p:sp>
        <p:nvSpPr>
          <p:cNvPr id="16" name="CasellaDiTesto 15">
            <a:extLst>
              <a:ext uri="{FF2B5EF4-FFF2-40B4-BE49-F238E27FC236}">
                <a16:creationId xmlns:a16="http://schemas.microsoft.com/office/drawing/2014/main" id="{B3CA2823-4722-48A3-BA8A-C59AFD078935}"/>
              </a:ext>
            </a:extLst>
          </p:cNvPr>
          <p:cNvSpPr txBox="1"/>
          <p:nvPr/>
        </p:nvSpPr>
        <p:spPr>
          <a:xfrm>
            <a:off x="1656189" y="1150826"/>
            <a:ext cx="8780206" cy="830997"/>
          </a:xfrm>
          <a:prstGeom prst="rect">
            <a:avLst/>
          </a:prstGeom>
          <a:noFill/>
        </p:spPr>
        <p:txBody>
          <a:bodyPr wrap="square">
            <a:spAutoFit/>
          </a:bodyPr>
          <a:lstStyle/>
          <a:p>
            <a:pPr algn="ctr" fontAlgn="base"/>
            <a:r>
              <a:rPr lang="en-US" sz="2400" b="1" i="1" dirty="0">
                <a:effectLst/>
                <a:latin typeface="Palatino Linotype" panose="02040502050505030304" pitchFamily="18" charset="0"/>
              </a:rPr>
              <a:t>“The sacredness of the music for the rebirth of a new world”</a:t>
            </a:r>
            <a:br>
              <a:rPr lang="en-US" sz="2400" i="1" dirty="0"/>
            </a:br>
            <a:endParaRPr lang="it-IT" sz="2400" i="1" dirty="0"/>
          </a:p>
        </p:txBody>
      </p:sp>
      <p:sp>
        <p:nvSpPr>
          <p:cNvPr id="18" name="CasellaDiTesto 17">
            <a:extLst>
              <a:ext uri="{FF2B5EF4-FFF2-40B4-BE49-F238E27FC236}">
                <a16:creationId xmlns:a16="http://schemas.microsoft.com/office/drawing/2014/main" id="{61422F5D-D789-4315-9F43-5D1AA270B7C4}"/>
              </a:ext>
            </a:extLst>
          </p:cNvPr>
          <p:cNvSpPr txBox="1"/>
          <p:nvPr/>
        </p:nvSpPr>
        <p:spPr>
          <a:xfrm>
            <a:off x="1969842" y="1921522"/>
            <a:ext cx="8249265" cy="4154984"/>
          </a:xfrm>
          <a:prstGeom prst="rect">
            <a:avLst/>
          </a:prstGeom>
          <a:noFill/>
        </p:spPr>
        <p:txBody>
          <a:bodyPr wrap="square">
            <a:spAutoFit/>
          </a:bodyPr>
          <a:lstStyle/>
          <a:p>
            <a:pPr algn="ctr"/>
            <a:r>
              <a:rPr lang="en-US" sz="2400" b="1" dirty="0">
                <a:latin typeface="Palatino Linotype" panose="02040502050505030304" pitchFamily="18" charset="0"/>
              </a:rPr>
              <a:t>Assisi </a:t>
            </a:r>
            <a:r>
              <a:rPr lang="en-US" sz="2400" b="1" dirty="0" err="1">
                <a:latin typeface="Palatino Linotype" panose="02040502050505030304" pitchFamily="18" charset="0"/>
              </a:rPr>
              <a:t>Suono</a:t>
            </a:r>
            <a:r>
              <a:rPr lang="en-US" sz="2400" b="1" dirty="0">
                <a:latin typeface="Palatino Linotype" panose="02040502050505030304" pitchFamily="18" charset="0"/>
              </a:rPr>
              <a:t> Sacro </a:t>
            </a:r>
            <a:r>
              <a:rPr lang="en-US" sz="2400" b="1" i="0" dirty="0">
                <a:effectLst/>
                <a:latin typeface="Palatino Linotype" panose="02040502050505030304" pitchFamily="18" charset="0"/>
              </a:rPr>
              <a:t>has a dream and a target: rediscover and promote sacredness and universality of music.</a:t>
            </a:r>
          </a:p>
          <a:p>
            <a:pPr algn="ctr"/>
            <a:r>
              <a:rPr lang="en-US" sz="2400" b="1" i="0" dirty="0">
                <a:effectLst/>
                <a:latin typeface="Palatino Linotype" panose="02040502050505030304" pitchFamily="18" charset="0"/>
              </a:rPr>
              <a:t> </a:t>
            </a:r>
          </a:p>
          <a:p>
            <a:pPr algn="ctr"/>
            <a:r>
              <a:rPr lang="en-US" sz="2400" b="1" i="0" dirty="0">
                <a:effectLst/>
                <a:latin typeface="Palatino Linotype" panose="02040502050505030304" pitchFamily="18" charset="0"/>
              </a:rPr>
              <a:t>With the aim of build a new world. A lab for ideas for the future. From the Spirit of Assisi, center of spirituality, music can revive with a new spirit. </a:t>
            </a:r>
          </a:p>
          <a:p>
            <a:pPr algn="ctr"/>
            <a:endParaRPr lang="en-US" sz="2400" b="1" i="0" dirty="0">
              <a:effectLst/>
              <a:latin typeface="Palatino Linotype" panose="02040502050505030304" pitchFamily="18" charset="0"/>
            </a:endParaRPr>
          </a:p>
          <a:p>
            <a:pPr algn="ctr"/>
            <a:r>
              <a:rPr lang="en-US" sz="2400" b="1" i="0" dirty="0">
                <a:effectLst/>
                <a:latin typeface="Palatino Linotype" panose="02040502050505030304" pitchFamily="18" charset="0"/>
              </a:rPr>
              <a:t>Assisi </a:t>
            </a:r>
            <a:r>
              <a:rPr lang="en-US" sz="2400" b="1" i="0" dirty="0" err="1">
                <a:effectLst/>
                <a:latin typeface="Palatino Linotype" panose="02040502050505030304" pitchFamily="18" charset="0"/>
              </a:rPr>
              <a:t>Suono</a:t>
            </a:r>
            <a:r>
              <a:rPr lang="en-US" sz="2400" b="1" i="0" dirty="0">
                <a:effectLst/>
                <a:latin typeface="Palatino Linotype" panose="02040502050505030304" pitchFamily="18" charset="0"/>
              </a:rPr>
              <a:t> Sacro wants to discover music as a dimension of spirit: from the spirit born freedom of being and of playing music. And the deepest meaning of listening.</a:t>
            </a:r>
            <a:endParaRPr lang="it-IT" sz="2400" b="1" dirty="0">
              <a:latin typeface="Palatino Linotype" panose="02040502050505030304" pitchFamily="18" charset="0"/>
            </a:endParaRPr>
          </a:p>
        </p:txBody>
      </p:sp>
      <p:pic>
        <p:nvPicPr>
          <p:cNvPr id="8" name="Picture 2" descr="Y:\SUBVENCIONES\2021\16 erasmus+ emocionarte fyme\Logo EMOCIONARTE 1.jpg">
            <a:extLst>
              <a:ext uri="{FF2B5EF4-FFF2-40B4-BE49-F238E27FC236}">
                <a16:creationId xmlns:a16="http://schemas.microsoft.com/office/drawing/2014/main" id="{6D854302-5021-4371-99AB-0A7CC473F0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1.jpeg" descr="Text&#10;&#10;Description automatically generated">
            <a:extLst>
              <a:ext uri="{FF2B5EF4-FFF2-40B4-BE49-F238E27FC236}">
                <a16:creationId xmlns:a16="http://schemas.microsoft.com/office/drawing/2014/main" id="{3D52C0F6-DDF2-4075-82ED-4987B179E22D}"/>
              </a:ext>
            </a:extLst>
          </p:cNvPr>
          <p:cNvPicPr>
            <a:picLocks noChangeAspect="1"/>
          </p:cNvPicPr>
          <p:nvPr/>
        </p:nvPicPr>
        <p:blipFill>
          <a:blip r:embed="rId4" cstate="print"/>
          <a:stretch>
            <a:fillRect/>
          </a:stretch>
        </p:blipFill>
        <p:spPr>
          <a:xfrm>
            <a:off x="1563329" y="24718"/>
            <a:ext cx="394386" cy="861807"/>
          </a:xfrm>
          <a:prstGeom prst="rect">
            <a:avLst/>
          </a:prstGeom>
        </p:spPr>
      </p:pic>
    </p:spTree>
    <p:extLst>
      <p:ext uri="{BB962C8B-B14F-4D97-AF65-F5344CB8AC3E}">
        <p14:creationId xmlns:p14="http://schemas.microsoft.com/office/powerpoint/2010/main" val="189252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jpeg" descr="Text&#10;&#10;Description automatically generated">
            <a:extLst>
              <a:ext uri="{FF2B5EF4-FFF2-40B4-BE49-F238E27FC236}">
                <a16:creationId xmlns:a16="http://schemas.microsoft.com/office/drawing/2014/main" id="{C58A8BC7-F571-4002-8028-9EFA1F1775C2}"/>
              </a:ext>
            </a:extLst>
          </p:cNvPr>
          <p:cNvPicPr>
            <a:picLocks noChangeAspect="1"/>
          </p:cNvPicPr>
          <p:nvPr/>
        </p:nvPicPr>
        <p:blipFill>
          <a:blip r:embed="rId2" cstate="print"/>
          <a:stretch>
            <a:fillRect/>
          </a:stretch>
        </p:blipFill>
        <p:spPr>
          <a:xfrm>
            <a:off x="1563329" y="24718"/>
            <a:ext cx="394386" cy="861807"/>
          </a:xfrm>
          <a:prstGeom prst="rect">
            <a:avLst/>
          </a:prstGeom>
        </p:spPr>
      </p:pic>
      <p:sp>
        <p:nvSpPr>
          <p:cNvPr id="6" name="CasellaDiTesto 5">
            <a:extLst>
              <a:ext uri="{FF2B5EF4-FFF2-40B4-BE49-F238E27FC236}">
                <a16:creationId xmlns:a16="http://schemas.microsoft.com/office/drawing/2014/main" id="{E2E93602-7188-425C-BB25-E224109B04EA}"/>
              </a:ext>
            </a:extLst>
          </p:cNvPr>
          <p:cNvSpPr txBox="1"/>
          <p:nvPr/>
        </p:nvSpPr>
        <p:spPr>
          <a:xfrm>
            <a:off x="432072" y="6293445"/>
            <a:ext cx="11228439" cy="303481"/>
          </a:xfrm>
          <a:prstGeom prst="rect">
            <a:avLst/>
          </a:prstGeom>
          <a:noFill/>
        </p:spPr>
        <p:txBody>
          <a:bodyPr wrap="square">
            <a:spAutoFit/>
          </a:bodyPr>
          <a:lstStyle/>
          <a:p>
            <a:pPr marL="1744345" marR="1741805" algn="ctr">
              <a:lnSpc>
                <a:spcPct val="98000"/>
              </a:lnSpc>
              <a:spcBef>
                <a:spcPts val="310"/>
              </a:spcBef>
              <a:spcAft>
                <a:spcPts val="0"/>
              </a:spcAft>
            </a:pPr>
            <a:r>
              <a:rPr lang="it-IT" sz="1400" dirty="0">
                <a:effectLst/>
                <a:latin typeface="Palatino Linotype" panose="02040502050505030304" pitchFamily="18" charset="0"/>
                <a:ea typeface="Trebuchet MS" panose="020B0603020202020204" pitchFamily="34" charset="0"/>
                <a:cs typeface="Trebuchet MS" panose="020B0603020202020204" pitchFamily="34" charset="0"/>
              </a:rPr>
              <a:t>Piazza Luther King 9 – 06081 Assisi – </a:t>
            </a:r>
            <a:r>
              <a:rPr lang="it-IT" sz="1400" dirty="0" err="1">
                <a:effectLst/>
                <a:latin typeface="Palatino Linotype" panose="02040502050505030304" pitchFamily="18" charset="0"/>
                <a:ea typeface="Trebuchet MS" panose="020B0603020202020204" pitchFamily="34" charset="0"/>
                <a:cs typeface="Trebuchet MS" panose="020B0603020202020204" pitchFamily="34" charset="0"/>
              </a:rPr>
              <a:t>Italy</a:t>
            </a:r>
            <a:r>
              <a:rPr lang="it-IT" sz="1400" spc="5" dirty="0">
                <a:effectLst/>
                <a:latin typeface="Palatino Linotype" panose="02040502050505030304" pitchFamily="18" charset="0"/>
                <a:ea typeface="Trebuchet MS" panose="020B0603020202020204" pitchFamily="34" charset="0"/>
                <a:cs typeface="Trebuchet MS" panose="020B0603020202020204" pitchFamily="34" charset="0"/>
              </a:rPr>
              <a:t> </a:t>
            </a:r>
            <a:r>
              <a:rPr lang="it-IT" sz="1400" u="none" strike="noStrike" dirty="0">
                <a:effectLst/>
                <a:latin typeface="Palatino Linotype" panose="02040502050505030304" pitchFamily="18" charset="0"/>
                <a:ea typeface="Trebuchet MS" panose="020B0603020202020204" pitchFamily="34" charset="0"/>
                <a:cs typeface="Trebuchet MS" panose="020B0603020202020204" pitchFamily="34" charset="0"/>
                <a:hlinkClick r:id="rId3"/>
              </a:rPr>
              <a:t>www.assisisuonosacro.eu</a:t>
            </a:r>
            <a:endParaRPr lang="it-IT" sz="1400" dirty="0">
              <a:effectLst/>
              <a:latin typeface="Palatino Linotype" panose="02040502050505030304" pitchFamily="18" charset="0"/>
              <a:ea typeface="Trebuchet MS" panose="020B0603020202020204" pitchFamily="34" charset="0"/>
              <a:cs typeface="Trebuchet MS" panose="020B0603020202020204" pitchFamily="34" charset="0"/>
            </a:endParaRPr>
          </a:p>
        </p:txBody>
      </p:sp>
      <p:sp>
        <p:nvSpPr>
          <p:cNvPr id="10" name="CasellaDiTesto 9">
            <a:extLst>
              <a:ext uri="{FF2B5EF4-FFF2-40B4-BE49-F238E27FC236}">
                <a16:creationId xmlns:a16="http://schemas.microsoft.com/office/drawing/2014/main" id="{7CF8B10A-90C6-453D-8BE2-DCD286E934CD}"/>
              </a:ext>
            </a:extLst>
          </p:cNvPr>
          <p:cNvSpPr txBox="1"/>
          <p:nvPr/>
        </p:nvSpPr>
        <p:spPr>
          <a:xfrm>
            <a:off x="1563329" y="1073863"/>
            <a:ext cx="9065342" cy="461665"/>
          </a:xfrm>
          <a:prstGeom prst="rect">
            <a:avLst/>
          </a:prstGeom>
          <a:noFill/>
        </p:spPr>
        <p:txBody>
          <a:bodyPr wrap="square">
            <a:spAutoFit/>
          </a:bodyPr>
          <a:lstStyle/>
          <a:p>
            <a:pPr algn="ctr" fontAlgn="base"/>
            <a:r>
              <a:rPr lang="it-IT" sz="2400" b="1" i="0" dirty="0">
                <a:effectLst/>
                <a:latin typeface="Palatino Linotype" panose="02040502050505030304" pitchFamily="18" charset="0"/>
              </a:rPr>
              <a:t>The </a:t>
            </a:r>
            <a:r>
              <a:rPr lang="it-IT" sz="2400" b="1" i="0" dirty="0" err="1">
                <a:effectLst/>
                <a:latin typeface="Palatino Linotype" panose="02040502050505030304" pitchFamily="18" charset="0"/>
              </a:rPr>
              <a:t>Enlightened</a:t>
            </a:r>
            <a:r>
              <a:rPr lang="it-IT" sz="2400" b="1" i="0" dirty="0">
                <a:effectLst/>
                <a:latin typeface="Palatino Linotype" panose="02040502050505030304" pitchFamily="18" charset="0"/>
              </a:rPr>
              <a:t> Artist</a:t>
            </a:r>
          </a:p>
        </p:txBody>
      </p:sp>
      <p:pic>
        <p:nvPicPr>
          <p:cNvPr id="11" name="Immagine 10" descr="Immagine che contiene testo, dinosauro&#10;&#10;Descrizione generata automaticamente">
            <a:extLst>
              <a:ext uri="{FF2B5EF4-FFF2-40B4-BE49-F238E27FC236}">
                <a16:creationId xmlns:a16="http://schemas.microsoft.com/office/drawing/2014/main" id="{73E01093-85B3-455F-BF4B-497D742E41A0}"/>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3350561" y="1535528"/>
            <a:ext cx="5223167" cy="1482088"/>
          </a:xfrm>
          <a:prstGeom prst="rect">
            <a:avLst/>
          </a:prstGeom>
        </p:spPr>
      </p:pic>
      <p:sp>
        <p:nvSpPr>
          <p:cNvPr id="16" name="CasellaDiTesto 15">
            <a:extLst>
              <a:ext uri="{FF2B5EF4-FFF2-40B4-BE49-F238E27FC236}">
                <a16:creationId xmlns:a16="http://schemas.microsoft.com/office/drawing/2014/main" id="{12542697-021D-48D2-9C7C-7FDF64C191ED}"/>
              </a:ext>
            </a:extLst>
          </p:cNvPr>
          <p:cNvSpPr txBox="1"/>
          <p:nvPr/>
        </p:nvSpPr>
        <p:spPr>
          <a:xfrm>
            <a:off x="2914144" y="2997515"/>
            <a:ext cx="6096000" cy="307777"/>
          </a:xfrm>
          <a:prstGeom prst="rect">
            <a:avLst/>
          </a:prstGeom>
          <a:noFill/>
        </p:spPr>
        <p:txBody>
          <a:bodyPr wrap="square">
            <a:spAutoFit/>
          </a:bodyPr>
          <a:lstStyle/>
          <a:p>
            <a:pPr algn="ctr"/>
            <a:r>
              <a:rPr lang="it-IT" sz="1400" b="0" i="1" u="none" strike="noStrike" dirty="0" err="1">
                <a:effectLst/>
                <a:latin typeface="Palatino Linotype" panose="02040502050505030304" pitchFamily="18" charset="0"/>
              </a:rPr>
              <a:t>Watercolor</a:t>
            </a:r>
            <a:r>
              <a:rPr lang="it-IT" sz="1400" b="0" i="1" u="none" strike="noStrike" dirty="0">
                <a:effectLst/>
                <a:latin typeface="Palatino Linotype" panose="02040502050505030304" pitchFamily="18" charset="0"/>
              </a:rPr>
              <a:t> by Antonia Carmi</a:t>
            </a:r>
            <a:endParaRPr lang="it-IT" sz="1400" dirty="0">
              <a:latin typeface="Palatino Linotype" panose="02040502050505030304" pitchFamily="18" charset="0"/>
            </a:endParaRPr>
          </a:p>
        </p:txBody>
      </p:sp>
      <p:sp>
        <p:nvSpPr>
          <p:cNvPr id="18" name="CasellaDiTesto 17">
            <a:extLst>
              <a:ext uri="{FF2B5EF4-FFF2-40B4-BE49-F238E27FC236}">
                <a16:creationId xmlns:a16="http://schemas.microsoft.com/office/drawing/2014/main" id="{87809C46-5766-4C72-B424-9FAE542D1E01}"/>
              </a:ext>
            </a:extLst>
          </p:cNvPr>
          <p:cNvSpPr txBox="1"/>
          <p:nvPr/>
        </p:nvSpPr>
        <p:spPr>
          <a:xfrm>
            <a:off x="1563329" y="3428451"/>
            <a:ext cx="8912943" cy="2677656"/>
          </a:xfrm>
          <a:prstGeom prst="rect">
            <a:avLst/>
          </a:prstGeom>
          <a:noFill/>
        </p:spPr>
        <p:txBody>
          <a:bodyPr wrap="square">
            <a:spAutoFit/>
          </a:bodyPr>
          <a:lstStyle/>
          <a:p>
            <a:pPr algn="ctr"/>
            <a:r>
              <a:rPr lang="en-US" sz="2400" b="1" i="0" dirty="0">
                <a:effectLst/>
                <a:latin typeface="Palatino Linotype" panose="02040502050505030304" pitchFamily="18" charset="0"/>
              </a:rPr>
              <a:t>Inspiration, Intonation, Phoneme, Poor Sound, improvisation, I play predicate, Harmonia universalis. These the principles of the Enlightened Musician: the one who is able to reach the Hearth of Art and of the Public. Looking for the Enlightened Musician means discovering that Music and Beauty are able to chance reality and carry out that pacific revolution that contemporary human being so much needs.</a:t>
            </a:r>
            <a:endParaRPr lang="it-IT" sz="2400" b="1" dirty="0">
              <a:latin typeface="Palatino Linotype" panose="02040502050505030304" pitchFamily="18" charset="0"/>
            </a:endParaRPr>
          </a:p>
        </p:txBody>
      </p:sp>
      <p:pic>
        <p:nvPicPr>
          <p:cNvPr id="8" name="Picture 2" descr="Y:\SUBVENCIONES\2021\16 erasmus+ emocionarte fyme\Logo EMOCIONARTE 1.jpg">
            <a:extLst>
              <a:ext uri="{FF2B5EF4-FFF2-40B4-BE49-F238E27FC236}">
                <a16:creationId xmlns:a16="http://schemas.microsoft.com/office/drawing/2014/main" id="{F4C7D9D8-A86D-4052-A81A-7CD2017B9E0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26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429EC5A-CC01-4A15-977A-A63B5EC9937D}"/>
              </a:ext>
            </a:extLst>
          </p:cNvPr>
          <p:cNvSpPr txBox="1"/>
          <p:nvPr/>
        </p:nvSpPr>
        <p:spPr>
          <a:xfrm>
            <a:off x="1109228" y="6230110"/>
            <a:ext cx="9467314" cy="303481"/>
          </a:xfrm>
          <a:prstGeom prst="rect">
            <a:avLst/>
          </a:prstGeom>
          <a:noFill/>
        </p:spPr>
        <p:txBody>
          <a:bodyPr wrap="square">
            <a:spAutoFit/>
          </a:bodyPr>
          <a:lstStyle/>
          <a:p>
            <a:pPr marL="1744345" marR="1741805" algn="ctr">
              <a:lnSpc>
                <a:spcPct val="98000"/>
              </a:lnSpc>
              <a:spcBef>
                <a:spcPts val="310"/>
              </a:spcBef>
              <a:spcAft>
                <a:spcPts val="0"/>
              </a:spcAft>
            </a:pPr>
            <a:r>
              <a:rPr lang="it-IT" sz="1400" dirty="0">
                <a:effectLst/>
                <a:latin typeface="Palatino Linotype" panose="02040502050505030304" pitchFamily="18" charset="0"/>
                <a:ea typeface="Trebuchet MS" panose="020B0603020202020204" pitchFamily="34" charset="0"/>
                <a:cs typeface="Trebuchet MS" panose="020B0603020202020204" pitchFamily="34" charset="0"/>
              </a:rPr>
              <a:t>Piazza Luther King 9 – 06081 Assisi – </a:t>
            </a:r>
            <a:r>
              <a:rPr lang="it-IT" sz="1400" dirty="0" err="1">
                <a:effectLst/>
                <a:latin typeface="Palatino Linotype" panose="02040502050505030304" pitchFamily="18" charset="0"/>
                <a:ea typeface="Trebuchet MS" panose="020B0603020202020204" pitchFamily="34" charset="0"/>
                <a:cs typeface="Trebuchet MS" panose="020B0603020202020204" pitchFamily="34" charset="0"/>
              </a:rPr>
              <a:t>Italy</a:t>
            </a:r>
            <a:r>
              <a:rPr lang="it-IT" sz="1400" spc="5" dirty="0">
                <a:effectLst/>
                <a:latin typeface="Palatino Linotype" panose="02040502050505030304" pitchFamily="18" charset="0"/>
                <a:ea typeface="Trebuchet MS" panose="020B0603020202020204" pitchFamily="34" charset="0"/>
                <a:cs typeface="Trebuchet MS" panose="020B0603020202020204" pitchFamily="34" charset="0"/>
              </a:rPr>
              <a:t> </a:t>
            </a:r>
            <a:r>
              <a:rPr lang="it-IT" sz="1400" u="none" strike="noStrike" dirty="0">
                <a:effectLst/>
                <a:latin typeface="Palatino Linotype" panose="02040502050505030304" pitchFamily="18" charset="0"/>
                <a:ea typeface="Trebuchet MS" panose="020B0603020202020204" pitchFamily="34" charset="0"/>
                <a:cs typeface="Trebuchet MS" panose="020B0603020202020204" pitchFamily="34" charset="0"/>
                <a:hlinkClick r:id="rId2"/>
              </a:rPr>
              <a:t>www.assisisuonosacro.eu</a:t>
            </a:r>
            <a:endParaRPr lang="it-IT" sz="1400" dirty="0">
              <a:effectLst/>
              <a:latin typeface="Palatino Linotype" panose="02040502050505030304" pitchFamily="18" charset="0"/>
              <a:ea typeface="Trebuchet MS" panose="020B0603020202020204" pitchFamily="34" charset="0"/>
              <a:cs typeface="Trebuchet MS" panose="020B0603020202020204" pitchFamily="34" charset="0"/>
            </a:endParaRPr>
          </a:p>
        </p:txBody>
      </p:sp>
      <p:sp>
        <p:nvSpPr>
          <p:cNvPr id="7" name="CasellaDiTesto 6">
            <a:extLst>
              <a:ext uri="{FF2B5EF4-FFF2-40B4-BE49-F238E27FC236}">
                <a16:creationId xmlns:a16="http://schemas.microsoft.com/office/drawing/2014/main" id="{14F802A6-19A8-4A09-835F-211ADFDE4DEB}"/>
              </a:ext>
            </a:extLst>
          </p:cNvPr>
          <p:cNvSpPr txBox="1"/>
          <p:nvPr/>
        </p:nvSpPr>
        <p:spPr>
          <a:xfrm>
            <a:off x="1599691" y="1005037"/>
            <a:ext cx="8976851" cy="830997"/>
          </a:xfrm>
          <a:prstGeom prst="rect">
            <a:avLst/>
          </a:prstGeom>
          <a:noFill/>
        </p:spPr>
        <p:txBody>
          <a:bodyPr wrap="square">
            <a:spAutoFit/>
          </a:bodyPr>
          <a:lstStyle/>
          <a:p>
            <a:pPr algn="ctr"/>
            <a:r>
              <a:rPr lang="en-US" sz="2400" b="1" dirty="0">
                <a:effectLst/>
                <a:latin typeface="Palatino Linotype" panose="02040502050505030304" pitchFamily="18" charset="0"/>
              </a:rPr>
              <a:t>Assisi </a:t>
            </a:r>
            <a:r>
              <a:rPr lang="en-US" sz="2400" b="1" dirty="0" err="1">
                <a:effectLst/>
                <a:latin typeface="Palatino Linotype" panose="02040502050505030304" pitchFamily="18" charset="0"/>
              </a:rPr>
              <a:t>Suono</a:t>
            </a:r>
            <a:r>
              <a:rPr lang="en-US" sz="2400" b="1" dirty="0">
                <a:effectLst/>
                <a:latin typeface="Palatino Linotype" panose="02040502050505030304" pitchFamily="18" charset="0"/>
              </a:rPr>
              <a:t> Sacro is an Academy, a Festival, an Ensemble: a project of Peace.</a:t>
            </a:r>
            <a:endParaRPr lang="it-IT" sz="2400" b="1" dirty="0">
              <a:latin typeface="Palatino Linotype" panose="02040502050505030304" pitchFamily="18" charset="0"/>
            </a:endParaRPr>
          </a:p>
        </p:txBody>
      </p:sp>
      <p:sp>
        <p:nvSpPr>
          <p:cNvPr id="9" name="CasellaDiTesto 8">
            <a:extLst>
              <a:ext uri="{FF2B5EF4-FFF2-40B4-BE49-F238E27FC236}">
                <a16:creationId xmlns:a16="http://schemas.microsoft.com/office/drawing/2014/main" id="{3B51DE9E-5DAF-4753-8D01-CDA040BB19AB}"/>
              </a:ext>
            </a:extLst>
          </p:cNvPr>
          <p:cNvSpPr txBox="1"/>
          <p:nvPr/>
        </p:nvSpPr>
        <p:spPr>
          <a:xfrm>
            <a:off x="1599691" y="2138797"/>
            <a:ext cx="8891327" cy="3416320"/>
          </a:xfrm>
          <a:prstGeom prst="rect">
            <a:avLst/>
          </a:prstGeom>
          <a:noFill/>
        </p:spPr>
        <p:txBody>
          <a:bodyPr wrap="square">
            <a:spAutoFit/>
          </a:bodyPr>
          <a:lstStyle/>
          <a:p>
            <a:pPr algn="ctr"/>
            <a:r>
              <a:rPr lang="en-US" sz="2400" b="1" i="0" dirty="0">
                <a:effectLst/>
                <a:latin typeface="Palatino Linotype" panose="02040502050505030304" pitchFamily="18" charset="0"/>
              </a:rPr>
              <a:t>The Ensemble of </a:t>
            </a:r>
            <a:r>
              <a:rPr lang="en-US" sz="2400" b="1" i="0" dirty="0" err="1">
                <a:effectLst/>
                <a:latin typeface="Palatino Linotype" panose="02040502050505030304" pitchFamily="18" charset="0"/>
              </a:rPr>
              <a:t>Suono</a:t>
            </a:r>
            <a:r>
              <a:rPr lang="en-US" sz="2400" b="1" i="0" dirty="0">
                <a:effectLst/>
                <a:latin typeface="Palatino Linotype" panose="02040502050505030304" pitchFamily="18" charset="0"/>
              </a:rPr>
              <a:t> Sacro was founded within the project Assisi </a:t>
            </a:r>
            <a:r>
              <a:rPr lang="en-US" sz="2400" b="1" i="0" dirty="0" err="1">
                <a:effectLst/>
                <a:latin typeface="Palatino Linotype" panose="02040502050505030304" pitchFamily="18" charset="0"/>
              </a:rPr>
              <a:t>Suono</a:t>
            </a:r>
            <a:r>
              <a:rPr lang="en-US" sz="2400" b="1" i="0" dirty="0">
                <a:effectLst/>
                <a:latin typeface="Palatino Linotype" panose="02040502050505030304" pitchFamily="18" charset="0"/>
              </a:rPr>
              <a:t> Sacro, of which it is the main issue. It deals with the dimension of the sacred and the spiritual in music of our time, with a large picture style which includes the classical repertoire alongside the contemporary and improvised music. Composed and founded by flautist Andrea </a:t>
            </a:r>
            <a:r>
              <a:rPr lang="en-US" sz="2400" b="1" i="0" dirty="0" err="1">
                <a:effectLst/>
                <a:latin typeface="Palatino Linotype" panose="02040502050505030304" pitchFamily="18" charset="0"/>
              </a:rPr>
              <a:t>Ceccomori</a:t>
            </a:r>
            <a:r>
              <a:rPr lang="en-US" sz="2400" b="1" i="0" dirty="0">
                <a:effectLst/>
                <a:latin typeface="Palatino Linotype" panose="02040502050505030304" pitchFamily="18" charset="0"/>
              </a:rPr>
              <a:t> , who is artistic and musical director , he uses an instrumental ensemble and selected guests made up of musicians and composers.</a:t>
            </a:r>
            <a:endParaRPr lang="it-IT" sz="2400" b="1" dirty="0">
              <a:latin typeface="Palatino Linotype" panose="02040502050505030304" pitchFamily="18" charset="0"/>
            </a:endParaRPr>
          </a:p>
        </p:txBody>
      </p:sp>
      <p:pic>
        <p:nvPicPr>
          <p:cNvPr id="6" name="image1.jpeg" descr="Text&#10;&#10;Description automatically generated">
            <a:extLst>
              <a:ext uri="{FF2B5EF4-FFF2-40B4-BE49-F238E27FC236}">
                <a16:creationId xmlns:a16="http://schemas.microsoft.com/office/drawing/2014/main" id="{44E57DA9-ED7B-4B54-822E-3B9DCF5BDC0B}"/>
              </a:ext>
            </a:extLst>
          </p:cNvPr>
          <p:cNvPicPr>
            <a:picLocks noChangeAspect="1"/>
          </p:cNvPicPr>
          <p:nvPr/>
        </p:nvPicPr>
        <p:blipFill>
          <a:blip r:embed="rId3" cstate="print"/>
          <a:stretch>
            <a:fillRect/>
          </a:stretch>
        </p:blipFill>
        <p:spPr>
          <a:xfrm>
            <a:off x="1563329" y="24718"/>
            <a:ext cx="394386" cy="861807"/>
          </a:xfrm>
          <a:prstGeom prst="rect">
            <a:avLst/>
          </a:prstGeom>
        </p:spPr>
      </p:pic>
      <p:pic>
        <p:nvPicPr>
          <p:cNvPr id="8" name="Picture 2" descr="Y:\SUBVENCIONES\2021\16 erasmus+ emocionarte fyme\Logo EMOCIONARTE 1.jpg">
            <a:extLst>
              <a:ext uri="{FF2B5EF4-FFF2-40B4-BE49-F238E27FC236}">
                <a16:creationId xmlns:a16="http://schemas.microsoft.com/office/drawing/2014/main" id="{4345364F-F404-48FE-85FF-437E0D64BF1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34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go Assisi Suono Sacro - grafica: Federica Simone per Itaca freelance |  Grafici, Itachi">
            <a:extLst>
              <a:ext uri="{FF2B5EF4-FFF2-40B4-BE49-F238E27FC236}">
                <a16:creationId xmlns:a16="http://schemas.microsoft.com/office/drawing/2014/main" id="{C4584B26-E2FF-4C86-934F-D5B60346B3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0696" y="1668954"/>
            <a:ext cx="3071191" cy="2215764"/>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D2222CE9-14FB-46BE-9BF7-31ED6697FB00}"/>
              </a:ext>
            </a:extLst>
          </p:cNvPr>
          <p:cNvSpPr txBox="1"/>
          <p:nvPr/>
        </p:nvSpPr>
        <p:spPr>
          <a:xfrm>
            <a:off x="3048000" y="4652805"/>
            <a:ext cx="6096000" cy="646331"/>
          </a:xfrm>
          <a:prstGeom prst="rect">
            <a:avLst/>
          </a:prstGeom>
          <a:noFill/>
        </p:spPr>
        <p:txBody>
          <a:bodyPr wrap="square">
            <a:spAutoFit/>
          </a:bodyPr>
          <a:lstStyle/>
          <a:p>
            <a:pPr algn="ctr"/>
            <a:r>
              <a:rPr lang="it-IT" sz="3600" b="1" u="none" strike="noStrike" dirty="0">
                <a:effectLst/>
                <a:latin typeface="Palatino Linotype" panose="02040502050505030304" pitchFamily="18" charset="0"/>
                <a:ea typeface="Trebuchet MS" panose="020B0603020202020204" pitchFamily="34" charset="0"/>
                <a:cs typeface="Trebuchet MS" panose="020B0603020202020204" pitchFamily="34" charset="0"/>
                <a:hlinkClick r:id="rId3"/>
              </a:rPr>
              <a:t>www.assisisuonosacro.eu</a:t>
            </a:r>
            <a:endParaRPr lang="it-IT" sz="3600" b="1" dirty="0"/>
          </a:p>
        </p:txBody>
      </p:sp>
      <p:sp>
        <p:nvSpPr>
          <p:cNvPr id="10" name="CasellaDiTesto 9">
            <a:extLst>
              <a:ext uri="{FF2B5EF4-FFF2-40B4-BE49-F238E27FC236}">
                <a16:creationId xmlns:a16="http://schemas.microsoft.com/office/drawing/2014/main" id="{07A4D44C-F0BA-4E62-AAC6-CDF8ADFBB3FC}"/>
              </a:ext>
            </a:extLst>
          </p:cNvPr>
          <p:cNvSpPr txBox="1"/>
          <p:nvPr/>
        </p:nvSpPr>
        <p:spPr>
          <a:xfrm>
            <a:off x="1109228" y="6230110"/>
            <a:ext cx="9467314" cy="303481"/>
          </a:xfrm>
          <a:prstGeom prst="rect">
            <a:avLst/>
          </a:prstGeom>
          <a:noFill/>
        </p:spPr>
        <p:txBody>
          <a:bodyPr wrap="square">
            <a:spAutoFit/>
          </a:bodyPr>
          <a:lstStyle/>
          <a:p>
            <a:pPr marL="1744345" marR="1741805" algn="ctr">
              <a:lnSpc>
                <a:spcPct val="98000"/>
              </a:lnSpc>
              <a:spcBef>
                <a:spcPts val="310"/>
              </a:spcBef>
              <a:spcAft>
                <a:spcPts val="0"/>
              </a:spcAft>
            </a:pPr>
            <a:r>
              <a:rPr lang="it-IT" sz="1400" dirty="0">
                <a:effectLst/>
                <a:latin typeface="Palatino Linotype" panose="02040502050505030304" pitchFamily="18" charset="0"/>
                <a:ea typeface="Trebuchet MS" panose="020B0603020202020204" pitchFamily="34" charset="0"/>
                <a:cs typeface="Trebuchet MS" panose="020B0603020202020204" pitchFamily="34" charset="0"/>
              </a:rPr>
              <a:t>Piazza Luther King 9 – 06081 Assisi – </a:t>
            </a:r>
            <a:r>
              <a:rPr lang="it-IT" sz="1400" dirty="0" err="1">
                <a:effectLst/>
                <a:latin typeface="Palatino Linotype" panose="02040502050505030304" pitchFamily="18" charset="0"/>
                <a:ea typeface="Trebuchet MS" panose="020B0603020202020204" pitchFamily="34" charset="0"/>
                <a:cs typeface="Trebuchet MS" panose="020B0603020202020204" pitchFamily="34" charset="0"/>
              </a:rPr>
              <a:t>Italy</a:t>
            </a:r>
            <a:r>
              <a:rPr lang="it-IT" sz="1400" spc="5" dirty="0">
                <a:effectLst/>
                <a:latin typeface="Palatino Linotype" panose="02040502050505030304" pitchFamily="18" charset="0"/>
                <a:ea typeface="Trebuchet MS" panose="020B0603020202020204" pitchFamily="34" charset="0"/>
                <a:cs typeface="Trebuchet MS" panose="020B0603020202020204" pitchFamily="34" charset="0"/>
              </a:rPr>
              <a:t> </a:t>
            </a:r>
            <a:r>
              <a:rPr lang="it-IT" sz="1400" u="none" strike="noStrike" dirty="0">
                <a:effectLst/>
                <a:latin typeface="Palatino Linotype" panose="02040502050505030304" pitchFamily="18" charset="0"/>
                <a:ea typeface="Trebuchet MS" panose="020B0603020202020204" pitchFamily="34" charset="0"/>
                <a:cs typeface="Trebuchet MS" panose="020B0603020202020204" pitchFamily="34" charset="0"/>
                <a:hlinkClick r:id="rId3"/>
              </a:rPr>
              <a:t>www.assisisuonosacro.eu</a:t>
            </a:r>
            <a:endParaRPr lang="it-IT" sz="1400" dirty="0">
              <a:effectLst/>
              <a:latin typeface="Palatino Linotype" panose="02040502050505030304" pitchFamily="18" charset="0"/>
              <a:ea typeface="Trebuchet MS" panose="020B0603020202020204" pitchFamily="34" charset="0"/>
              <a:cs typeface="Trebuchet MS" panose="020B0603020202020204" pitchFamily="34" charset="0"/>
            </a:endParaRPr>
          </a:p>
        </p:txBody>
      </p:sp>
      <p:pic>
        <p:nvPicPr>
          <p:cNvPr id="6" name="image1.jpeg" descr="Text&#10;&#10;Description automatically generated">
            <a:extLst>
              <a:ext uri="{FF2B5EF4-FFF2-40B4-BE49-F238E27FC236}">
                <a16:creationId xmlns:a16="http://schemas.microsoft.com/office/drawing/2014/main" id="{1DDA1B7D-0093-43B8-A33E-94CBEC719B3F}"/>
              </a:ext>
            </a:extLst>
          </p:cNvPr>
          <p:cNvPicPr>
            <a:picLocks noChangeAspect="1"/>
          </p:cNvPicPr>
          <p:nvPr/>
        </p:nvPicPr>
        <p:blipFill>
          <a:blip r:embed="rId4" cstate="print"/>
          <a:stretch>
            <a:fillRect/>
          </a:stretch>
        </p:blipFill>
        <p:spPr>
          <a:xfrm>
            <a:off x="1563329" y="24718"/>
            <a:ext cx="394386" cy="861807"/>
          </a:xfrm>
          <a:prstGeom prst="rect">
            <a:avLst/>
          </a:prstGeom>
        </p:spPr>
      </p:pic>
      <p:pic>
        <p:nvPicPr>
          <p:cNvPr id="7" name="Picture 2" descr="Y:\SUBVENCIONES\2021\16 erasmus+ emocionarte fyme\Logo EMOCIONARTE 1.jpg">
            <a:extLst>
              <a:ext uri="{FF2B5EF4-FFF2-40B4-BE49-F238E27FC236}">
                <a16:creationId xmlns:a16="http://schemas.microsoft.com/office/drawing/2014/main" id="{F54C9420-E492-4A85-959B-F3118E2CCA4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42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7F22108-3820-46BE-88C2-D4409EC2FE1E}"/>
              </a:ext>
            </a:extLst>
          </p:cNvPr>
          <p:cNvSpPr txBox="1"/>
          <p:nvPr/>
        </p:nvSpPr>
        <p:spPr>
          <a:xfrm>
            <a:off x="1651820" y="1820773"/>
            <a:ext cx="8888360" cy="3785652"/>
          </a:xfrm>
          <a:prstGeom prst="rect">
            <a:avLst/>
          </a:prstGeom>
          <a:noFill/>
        </p:spPr>
        <p:txBody>
          <a:bodyPr wrap="square">
            <a:spAutoFit/>
          </a:bodyPr>
          <a:lstStyle/>
          <a:p>
            <a:pPr algn="ctr"/>
            <a:r>
              <a:rPr lang="it-IT" sz="2400" b="1" dirty="0">
                <a:latin typeface="Palatino Linotype" panose="02040502050505030304" pitchFamily="18" charset="0"/>
              </a:rPr>
              <a:t>Ars Pace </a:t>
            </a:r>
            <a:r>
              <a:rPr lang="it-IT" sz="2400" b="1" dirty="0" err="1">
                <a:latin typeface="Palatino Linotype" panose="02040502050505030304" pitchFamily="18" charset="0"/>
              </a:rPr>
              <a:t>intends</a:t>
            </a:r>
            <a:r>
              <a:rPr lang="it-IT" sz="2400" b="1" dirty="0">
                <a:latin typeface="Palatino Linotype" panose="02040502050505030304" pitchFamily="18" charset="0"/>
              </a:rPr>
              <a:t> to </a:t>
            </a:r>
            <a:r>
              <a:rPr lang="it-IT" sz="2400" b="1" dirty="0" err="1">
                <a:latin typeface="Palatino Linotype" panose="02040502050505030304" pitchFamily="18" charset="0"/>
              </a:rPr>
              <a:t>promote</a:t>
            </a:r>
            <a:r>
              <a:rPr lang="it-IT" sz="2400" b="1" dirty="0">
                <a:latin typeface="Palatino Linotype" panose="02040502050505030304" pitchFamily="18" charset="0"/>
              </a:rPr>
              <a:t> the </a:t>
            </a:r>
            <a:r>
              <a:rPr lang="it-IT" sz="2400" b="1" dirty="0" err="1">
                <a:latin typeface="Palatino Linotype" panose="02040502050505030304" pitchFamily="18" charset="0"/>
              </a:rPr>
              <a:t>fundamental</a:t>
            </a:r>
            <a:r>
              <a:rPr lang="it-IT" sz="2400" b="1" dirty="0">
                <a:latin typeface="Palatino Linotype" panose="02040502050505030304" pitchFamily="18" charset="0"/>
              </a:rPr>
              <a:t> </a:t>
            </a:r>
            <a:r>
              <a:rPr lang="it-IT" sz="2400" b="1" dirty="0" err="1">
                <a:latin typeface="Palatino Linotype" panose="02040502050505030304" pitchFamily="18" charset="0"/>
              </a:rPr>
              <a:t>values</a:t>
            </a:r>
            <a:r>
              <a:rPr lang="it-IT" sz="2400" b="1" dirty="0">
                <a:latin typeface="Palatino Linotype" panose="02040502050505030304" pitchFamily="18" charset="0"/>
              </a:rPr>
              <a:t> of</a:t>
            </a:r>
          </a:p>
          <a:p>
            <a:pPr algn="ctr"/>
            <a:r>
              <a:rPr lang="it-IT" sz="2400" b="1" dirty="0">
                <a:latin typeface="Palatino Linotype" panose="02040502050505030304" pitchFamily="18" charset="0"/>
              </a:rPr>
              <a:t>Peace in the world </a:t>
            </a:r>
            <a:r>
              <a:rPr lang="it-IT" sz="2400" b="1" dirty="0" err="1">
                <a:latin typeface="Palatino Linotype" panose="02040502050505030304" pitchFamily="18" charset="0"/>
              </a:rPr>
              <a:t>through</a:t>
            </a:r>
            <a:r>
              <a:rPr lang="it-IT" sz="2400" b="1" dirty="0">
                <a:latin typeface="Palatino Linotype" panose="02040502050505030304" pitchFamily="18" charset="0"/>
              </a:rPr>
              <a:t> Culture and the </a:t>
            </a:r>
            <a:r>
              <a:rPr lang="it-IT" sz="2400" b="1" dirty="0" err="1">
                <a:latin typeface="Palatino Linotype" panose="02040502050505030304" pitchFamily="18" charset="0"/>
              </a:rPr>
              <a:t>Arts</a:t>
            </a:r>
            <a:r>
              <a:rPr lang="it-IT" sz="2400" b="1" dirty="0">
                <a:latin typeface="Palatino Linotype" panose="02040502050505030304" pitchFamily="18" charset="0"/>
              </a:rPr>
              <a:t>.</a:t>
            </a:r>
          </a:p>
          <a:p>
            <a:pPr algn="ctr"/>
            <a:r>
              <a:rPr lang="it-IT" sz="2400" b="1" dirty="0" err="1">
                <a:latin typeface="Palatino Linotype" panose="02040502050505030304" pitchFamily="18" charset="0"/>
              </a:rPr>
              <a:t>Our</a:t>
            </a:r>
            <a:r>
              <a:rPr lang="it-IT" sz="2400" b="1" dirty="0">
                <a:latin typeface="Palatino Linotype" panose="02040502050505030304" pitchFamily="18" charset="0"/>
              </a:rPr>
              <a:t> project </a:t>
            </a:r>
            <a:r>
              <a:rPr lang="it-IT" sz="2400" b="1" dirty="0" err="1">
                <a:latin typeface="Palatino Linotype" panose="02040502050505030304" pitchFamily="18" charset="0"/>
              </a:rPr>
              <a:t>will</a:t>
            </a:r>
            <a:r>
              <a:rPr lang="it-IT" sz="2400" b="1" dirty="0">
                <a:latin typeface="Palatino Linotype" panose="02040502050505030304" pitchFamily="18" charset="0"/>
              </a:rPr>
              <a:t> </a:t>
            </a:r>
            <a:r>
              <a:rPr lang="it-IT" sz="2400" b="1" dirty="0" err="1">
                <a:latin typeface="Palatino Linotype" panose="02040502050505030304" pitchFamily="18" charset="0"/>
              </a:rPr>
              <a:t>try</a:t>
            </a:r>
            <a:r>
              <a:rPr lang="it-IT" sz="2400" b="1" dirty="0">
                <a:latin typeface="Palatino Linotype" panose="02040502050505030304" pitchFamily="18" charset="0"/>
              </a:rPr>
              <a:t> to </a:t>
            </a:r>
            <a:r>
              <a:rPr lang="it-IT" sz="2400" b="1" dirty="0" err="1">
                <a:latin typeface="Palatino Linotype" panose="02040502050505030304" pitchFamily="18" charset="0"/>
              </a:rPr>
              <a:t>reach</a:t>
            </a:r>
            <a:r>
              <a:rPr lang="it-IT" sz="2400" b="1" dirty="0">
                <a:latin typeface="Palatino Linotype" panose="02040502050505030304" pitchFamily="18" charset="0"/>
              </a:rPr>
              <a:t> places </a:t>
            </a:r>
          </a:p>
          <a:p>
            <a:pPr algn="ctr"/>
            <a:r>
              <a:rPr lang="it-IT" sz="2400" b="1" dirty="0" err="1">
                <a:latin typeface="Palatino Linotype" panose="02040502050505030304" pitchFamily="18" charset="0"/>
              </a:rPr>
              <a:t>where</a:t>
            </a:r>
            <a:r>
              <a:rPr lang="it-IT" sz="2400" b="1" dirty="0">
                <a:latin typeface="Palatino Linotype" panose="02040502050505030304" pitchFamily="18" charset="0"/>
              </a:rPr>
              <a:t> people are </a:t>
            </a:r>
            <a:r>
              <a:rPr lang="it-IT" sz="2400" b="1" dirty="0" err="1">
                <a:latin typeface="Palatino Linotype" panose="02040502050505030304" pitchFamily="18" charset="0"/>
              </a:rPr>
              <a:t>willing</a:t>
            </a:r>
            <a:r>
              <a:rPr lang="it-IT" sz="2400" b="1" dirty="0">
                <a:latin typeface="Palatino Linotype" panose="02040502050505030304" pitchFamily="18" charset="0"/>
              </a:rPr>
              <a:t> to </a:t>
            </a:r>
            <a:r>
              <a:rPr lang="it-IT" sz="2400" b="1" dirty="0" err="1">
                <a:latin typeface="Palatino Linotype" panose="02040502050505030304" pitchFamily="18" charset="0"/>
              </a:rPr>
              <a:t>appreciate</a:t>
            </a:r>
            <a:r>
              <a:rPr lang="it-IT" sz="2400" b="1" dirty="0">
                <a:latin typeface="Palatino Linotype" panose="02040502050505030304" pitchFamily="18" charset="0"/>
              </a:rPr>
              <a:t> and </a:t>
            </a:r>
          </a:p>
          <a:p>
            <a:pPr algn="ctr"/>
            <a:r>
              <a:rPr lang="it-IT" sz="2400" b="1" dirty="0" err="1">
                <a:latin typeface="Palatino Linotype" panose="02040502050505030304" pitchFamily="18" charset="0"/>
              </a:rPr>
              <a:t>recognize</a:t>
            </a:r>
            <a:r>
              <a:rPr lang="it-IT" sz="2400" b="1" dirty="0">
                <a:latin typeface="Palatino Linotype" panose="02040502050505030304" pitchFamily="18" charset="0"/>
              </a:rPr>
              <a:t> the </a:t>
            </a:r>
            <a:r>
              <a:rPr lang="it-IT" sz="2400" b="1" dirty="0" err="1">
                <a:latin typeface="Palatino Linotype" panose="02040502050505030304" pitchFamily="18" charset="0"/>
              </a:rPr>
              <a:t>values</a:t>
            </a:r>
            <a:r>
              <a:rPr lang="it-IT" sz="2400" b="1" dirty="0">
                <a:latin typeface="Palatino Linotype" panose="02040502050505030304" pitchFamily="18" charset="0"/>
              </a:rPr>
              <a:t> </a:t>
            </a:r>
            <a:r>
              <a:rPr lang="it-IT" sz="2400" b="1" dirty="0" err="1">
                <a:latin typeface="Palatino Linotype" panose="02040502050505030304" pitchFamily="18" charset="0"/>
              </a:rPr>
              <a:t>contained</a:t>
            </a:r>
            <a:r>
              <a:rPr lang="it-IT" sz="2400" b="1" dirty="0">
                <a:latin typeface="Palatino Linotype" panose="02040502050505030304" pitchFamily="18" charset="0"/>
              </a:rPr>
              <a:t> in Ars Pace,</a:t>
            </a:r>
          </a:p>
          <a:p>
            <a:pPr algn="ctr"/>
            <a:r>
              <a:rPr lang="it-IT" sz="2400" b="1" dirty="0" err="1">
                <a:latin typeface="Palatino Linotype" panose="02040502050505030304" pitchFamily="18" charset="0"/>
              </a:rPr>
              <a:t>which</a:t>
            </a:r>
            <a:r>
              <a:rPr lang="it-IT" sz="2400" b="1" dirty="0">
                <a:latin typeface="Palatino Linotype" panose="02040502050505030304" pitchFamily="18" charset="0"/>
              </a:rPr>
              <a:t> </a:t>
            </a:r>
            <a:r>
              <a:rPr lang="it-IT" sz="2400" b="1" dirty="0" err="1">
                <a:latin typeface="Palatino Linotype" panose="02040502050505030304" pitchFamily="18" charset="0"/>
              </a:rPr>
              <a:t>means</a:t>
            </a:r>
            <a:endParaRPr lang="it-IT" sz="2400" b="1" dirty="0">
              <a:latin typeface="Palatino Linotype" panose="02040502050505030304" pitchFamily="18" charset="0"/>
            </a:endParaRPr>
          </a:p>
          <a:p>
            <a:pPr algn="ctr"/>
            <a:r>
              <a:rPr lang="it-IT" sz="2400" b="1" dirty="0">
                <a:latin typeface="Palatino Linotype" panose="02040502050505030304" pitchFamily="18" charset="0"/>
              </a:rPr>
              <a:t>Art </a:t>
            </a:r>
            <a:r>
              <a:rPr lang="it-IT" sz="2400" b="1" dirty="0" err="1">
                <a:latin typeface="Palatino Linotype" panose="02040502050505030304" pitchFamily="18" charset="0"/>
              </a:rPr>
              <a:t>at</a:t>
            </a:r>
            <a:r>
              <a:rPr lang="it-IT" sz="2400" b="1" dirty="0">
                <a:latin typeface="Palatino Linotype" panose="02040502050505030304" pitchFamily="18" charset="0"/>
              </a:rPr>
              <a:t> the service of Peace, </a:t>
            </a:r>
          </a:p>
          <a:p>
            <a:pPr algn="ctr"/>
            <a:r>
              <a:rPr lang="it-IT" sz="2400" b="1" dirty="0">
                <a:latin typeface="Palatino Linotype" panose="02040502050505030304" pitchFamily="18" charset="0"/>
              </a:rPr>
              <a:t>working </a:t>
            </a:r>
            <a:r>
              <a:rPr lang="it-IT" sz="2400" b="1" dirty="0" err="1">
                <a:latin typeface="Palatino Linotype" panose="02040502050505030304" pitchFamily="18" charset="0"/>
              </a:rPr>
              <a:t>together</a:t>
            </a:r>
            <a:r>
              <a:rPr lang="it-IT" sz="2400" b="1" dirty="0">
                <a:latin typeface="Palatino Linotype" panose="02040502050505030304" pitchFamily="18" charset="0"/>
              </a:rPr>
              <a:t> to </a:t>
            </a:r>
            <a:r>
              <a:rPr lang="it-IT" sz="2400" b="1" dirty="0" err="1">
                <a:latin typeface="Palatino Linotype" panose="02040502050505030304" pitchFamily="18" charset="0"/>
              </a:rPr>
              <a:t>enhance</a:t>
            </a:r>
            <a:r>
              <a:rPr lang="it-IT" sz="2400" b="1" dirty="0">
                <a:latin typeface="Palatino Linotype" panose="02040502050505030304" pitchFamily="18" charset="0"/>
              </a:rPr>
              <a:t> </a:t>
            </a:r>
            <a:r>
              <a:rPr lang="it-IT" sz="2400" b="1" dirty="0" err="1">
                <a:latin typeface="Palatino Linotype" panose="02040502050505030304" pitchFamily="18" charset="0"/>
              </a:rPr>
              <a:t>their</a:t>
            </a:r>
            <a:r>
              <a:rPr lang="it-IT" sz="2400" b="1" dirty="0">
                <a:latin typeface="Palatino Linotype" panose="02040502050505030304" pitchFamily="18" charset="0"/>
              </a:rPr>
              <a:t> human </a:t>
            </a:r>
            <a:r>
              <a:rPr lang="it-IT" sz="2400" b="1" dirty="0" err="1">
                <a:latin typeface="Palatino Linotype" panose="02040502050505030304" pitchFamily="18" charset="0"/>
              </a:rPr>
              <a:t>capacity</a:t>
            </a:r>
            <a:r>
              <a:rPr lang="it-IT" sz="2400" b="1" dirty="0">
                <a:latin typeface="Palatino Linotype" panose="02040502050505030304" pitchFamily="18" charset="0"/>
              </a:rPr>
              <a:t> </a:t>
            </a:r>
          </a:p>
          <a:p>
            <a:pPr algn="ctr"/>
            <a:r>
              <a:rPr lang="it-IT" sz="2400" b="1" dirty="0">
                <a:latin typeface="Palatino Linotype" panose="02040502050505030304" pitchFamily="18" charset="0"/>
              </a:rPr>
              <a:t>in order to </a:t>
            </a:r>
            <a:r>
              <a:rPr lang="it-IT" sz="2400" b="1" dirty="0" err="1">
                <a:latin typeface="Palatino Linotype" panose="02040502050505030304" pitchFamily="18" charset="0"/>
              </a:rPr>
              <a:t>reach</a:t>
            </a:r>
            <a:r>
              <a:rPr lang="it-IT" sz="2400" b="1" dirty="0">
                <a:latin typeface="Palatino Linotype" panose="02040502050505030304" pitchFamily="18" charset="0"/>
              </a:rPr>
              <a:t> a deep and </a:t>
            </a:r>
          </a:p>
          <a:p>
            <a:pPr algn="ctr"/>
            <a:r>
              <a:rPr lang="it-IT" sz="2400" b="1" dirty="0" err="1">
                <a:latin typeface="Palatino Linotype" panose="02040502050505030304" pitchFamily="18" charset="0"/>
              </a:rPr>
              <a:t>widespread</a:t>
            </a:r>
            <a:r>
              <a:rPr lang="it-IT" sz="2400" b="1" dirty="0">
                <a:latin typeface="Palatino Linotype" panose="02040502050505030304" pitchFamily="18" charset="0"/>
              </a:rPr>
              <a:t> </a:t>
            </a:r>
            <a:r>
              <a:rPr lang="it-IT" sz="2400" b="1" dirty="0" err="1">
                <a:latin typeface="Palatino Linotype" panose="02040502050505030304" pitchFamily="18" charset="0"/>
              </a:rPr>
              <a:t>awareness</a:t>
            </a:r>
            <a:r>
              <a:rPr lang="it-IT" sz="2400" b="1" dirty="0">
                <a:latin typeface="Palatino Linotype" panose="02040502050505030304" pitchFamily="18" charset="0"/>
              </a:rPr>
              <a:t> of Peace.</a:t>
            </a:r>
          </a:p>
        </p:txBody>
      </p:sp>
      <p:pic>
        <p:nvPicPr>
          <p:cNvPr id="6" name="Immagine 5">
            <a:extLst>
              <a:ext uri="{FF2B5EF4-FFF2-40B4-BE49-F238E27FC236}">
                <a16:creationId xmlns:a16="http://schemas.microsoft.com/office/drawing/2014/main" id="{3EE94A11-2099-4894-A279-F153CDA892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sp>
        <p:nvSpPr>
          <p:cNvPr id="8" name="CasellaDiTesto 7">
            <a:extLst>
              <a:ext uri="{FF2B5EF4-FFF2-40B4-BE49-F238E27FC236}">
                <a16:creationId xmlns:a16="http://schemas.microsoft.com/office/drawing/2014/main" id="{E9D85428-C4E8-4AF0-8629-487E8AD8CB8B}"/>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3"/>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4"/>
              </a:rPr>
              <a:t>www.ars-pace.org</a:t>
            </a:r>
            <a:endParaRPr lang="it-IT" sz="1400" kern="50" dirty="0">
              <a:effectLst/>
              <a:latin typeface="Times New Roman" panose="02020603050405020304" pitchFamily="18" charset="0"/>
              <a:ea typeface="Arial Unicode MS"/>
              <a:cs typeface="Arial Unicode MS"/>
            </a:endParaRPr>
          </a:p>
        </p:txBody>
      </p:sp>
      <p:pic>
        <p:nvPicPr>
          <p:cNvPr id="7" name="Picture 2" descr="Y:\SUBVENCIONES\2021\16 erasmus+ emocionarte fyme\Logo EMOCIONARTE 1.jpg">
            <a:extLst>
              <a:ext uri="{FF2B5EF4-FFF2-40B4-BE49-F238E27FC236}">
                <a16:creationId xmlns:a16="http://schemas.microsoft.com/office/drawing/2014/main" id="{F854EB90-43DA-4C2C-9165-C71B099104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301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A432E3AE-ADE2-4DE0-B265-5E4102AC7E6A}"/>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2"/>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3"/>
              </a:rPr>
              <a:t>www.ars-pace.org</a:t>
            </a:r>
            <a:endParaRPr lang="it-IT" sz="1400" kern="50" dirty="0">
              <a:effectLst/>
              <a:latin typeface="Times New Roman" panose="02020603050405020304" pitchFamily="18" charset="0"/>
              <a:ea typeface="Arial Unicode MS"/>
              <a:cs typeface="Arial Unicode MS"/>
            </a:endParaRPr>
          </a:p>
        </p:txBody>
      </p:sp>
      <p:pic>
        <p:nvPicPr>
          <p:cNvPr id="6" name="Immagine 5">
            <a:extLst>
              <a:ext uri="{FF2B5EF4-FFF2-40B4-BE49-F238E27FC236}">
                <a16:creationId xmlns:a16="http://schemas.microsoft.com/office/drawing/2014/main" id="{BE85C15C-7526-46EA-865C-B62F1676E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85880" y="1136515"/>
            <a:ext cx="4420235" cy="3164205"/>
          </a:xfrm>
          <a:prstGeom prst="rect">
            <a:avLst/>
          </a:prstGeom>
        </p:spPr>
      </p:pic>
      <p:sp>
        <p:nvSpPr>
          <p:cNvPr id="8" name="CasellaDiTesto 7">
            <a:extLst>
              <a:ext uri="{FF2B5EF4-FFF2-40B4-BE49-F238E27FC236}">
                <a16:creationId xmlns:a16="http://schemas.microsoft.com/office/drawing/2014/main" id="{E615C5FD-4778-4DDF-81CD-09E559A5370A}"/>
              </a:ext>
            </a:extLst>
          </p:cNvPr>
          <p:cNvSpPr txBox="1"/>
          <p:nvPr/>
        </p:nvSpPr>
        <p:spPr>
          <a:xfrm>
            <a:off x="1602449" y="4300720"/>
            <a:ext cx="8987098" cy="1754326"/>
          </a:xfrm>
          <a:prstGeom prst="rect">
            <a:avLst/>
          </a:prstGeom>
          <a:noFill/>
        </p:spPr>
        <p:txBody>
          <a:bodyPr wrap="square">
            <a:spAutoFit/>
          </a:bodyPr>
          <a:lstStyle/>
          <a:p>
            <a:pPr algn="ctr">
              <a:tabLst>
                <a:tab pos="3962400" algn="l"/>
              </a:tabLst>
            </a:pPr>
            <a:r>
              <a:rPr lang="en-GB" sz="1600" i="1" kern="50" dirty="0">
                <a:solidFill>
                  <a:srgbClr val="000000"/>
                </a:solidFill>
                <a:effectLst/>
                <a:latin typeface="Palatino Linotype" panose="02040502050505030304" pitchFamily="18" charset="0"/>
                <a:ea typeface="Arial Unicode MS"/>
                <a:cs typeface="Arial Unicode MS"/>
              </a:rPr>
              <a:t>Assisi by the artist Caterina </a:t>
            </a:r>
            <a:r>
              <a:rPr lang="en-GB" sz="1600" i="1" kern="50" dirty="0" err="1">
                <a:solidFill>
                  <a:srgbClr val="000000"/>
                </a:solidFill>
                <a:effectLst/>
                <a:latin typeface="Palatino Linotype" panose="02040502050505030304" pitchFamily="18" charset="0"/>
                <a:ea typeface="Arial Unicode MS"/>
                <a:cs typeface="Arial Unicode MS"/>
              </a:rPr>
              <a:t>Balletti</a:t>
            </a:r>
            <a:endParaRPr lang="it-IT" sz="1600" kern="50" dirty="0">
              <a:effectLst/>
              <a:latin typeface="Palatino Linotype" panose="02040502050505030304" pitchFamily="18" charset="0"/>
              <a:ea typeface="Arial Unicode MS"/>
              <a:cs typeface="Arial Unicode MS"/>
            </a:endParaRPr>
          </a:p>
          <a:p>
            <a:pPr algn="ctr">
              <a:tabLst>
                <a:tab pos="3962400" algn="l"/>
              </a:tabLst>
            </a:pPr>
            <a:r>
              <a:rPr lang="en-GB" sz="1800" kern="50" dirty="0">
                <a:solidFill>
                  <a:srgbClr val="000000"/>
                </a:solidFill>
                <a:effectLst/>
                <a:latin typeface="Palatino Linotype" panose="02040502050505030304" pitchFamily="18" charset="0"/>
                <a:ea typeface="Arial Unicode MS"/>
                <a:cs typeface="Arial Unicode MS"/>
              </a:rPr>
              <a:t>       </a:t>
            </a:r>
            <a:endParaRPr lang="it-IT" sz="105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Therefore, we have the headquarters in Assisi,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the City of Peace;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UNESCO World Heritage Site, the birthplace of Saint Francis.</a:t>
            </a:r>
            <a:endParaRPr lang="it-IT" sz="2400" kern="50" dirty="0">
              <a:effectLst/>
              <a:latin typeface="Times New Roman" panose="02020603050405020304" pitchFamily="18" charset="0"/>
              <a:ea typeface="Arial Unicode MS"/>
              <a:cs typeface="Arial Unicode MS"/>
            </a:endParaRPr>
          </a:p>
        </p:txBody>
      </p:sp>
      <p:pic>
        <p:nvPicPr>
          <p:cNvPr id="7" name="Picture 2" descr="Y:\SUBVENCIONES\2021\16 erasmus+ emocionarte fyme\Logo EMOCIONARTE 1.jpg">
            <a:extLst>
              <a:ext uri="{FF2B5EF4-FFF2-40B4-BE49-F238E27FC236}">
                <a16:creationId xmlns:a16="http://schemas.microsoft.com/office/drawing/2014/main" id="{8535C5C1-6474-4C26-AE2C-8727092C5A7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pic>
        <p:nvPicPr>
          <p:cNvPr id="9" name="Immagine 8">
            <a:extLst>
              <a:ext uri="{FF2B5EF4-FFF2-40B4-BE49-F238E27FC236}">
                <a16:creationId xmlns:a16="http://schemas.microsoft.com/office/drawing/2014/main" id="{F42F5698-FC18-43D0-B2E9-A2744627AC7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spTree>
    <p:extLst>
      <p:ext uri="{BB962C8B-B14F-4D97-AF65-F5344CB8AC3E}">
        <p14:creationId xmlns:p14="http://schemas.microsoft.com/office/powerpoint/2010/main" val="250795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E96199F2-7E24-4A04-9172-BF2F01B1161F}"/>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2"/>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3"/>
              </a:rPr>
              <a:t>www.ars-pace.org</a:t>
            </a:r>
            <a:endParaRPr lang="it-IT" sz="1400" kern="50" dirty="0">
              <a:effectLst/>
              <a:latin typeface="Times New Roman" panose="02020603050405020304" pitchFamily="18" charset="0"/>
              <a:ea typeface="Arial Unicode MS"/>
              <a:cs typeface="Arial Unicode MS"/>
            </a:endParaRPr>
          </a:p>
        </p:txBody>
      </p:sp>
      <p:sp>
        <p:nvSpPr>
          <p:cNvPr id="7" name="CasellaDiTesto 6">
            <a:extLst>
              <a:ext uri="{FF2B5EF4-FFF2-40B4-BE49-F238E27FC236}">
                <a16:creationId xmlns:a16="http://schemas.microsoft.com/office/drawing/2014/main" id="{0B737E2B-DC57-4B90-81D8-5AEB591464BA}"/>
              </a:ext>
            </a:extLst>
          </p:cNvPr>
          <p:cNvSpPr txBox="1"/>
          <p:nvPr/>
        </p:nvSpPr>
        <p:spPr>
          <a:xfrm>
            <a:off x="1646903" y="1415521"/>
            <a:ext cx="8898194" cy="4524315"/>
          </a:xfrm>
          <a:prstGeom prst="rect">
            <a:avLst/>
          </a:prstGeom>
          <a:noFill/>
        </p:spPr>
        <p:txBody>
          <a:bodyPr wrap="square">
            <a:spAutoFit/>
          </a:bodyPr>
          <a:lstStyle/>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The main objective of the project is to restore balance and harmony by adopting a true dialogue of Peace through the language of music, culture, science and economics, addressing issues such as: cultural heritage and training activities;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music and identity; environment and territory; politics and development, peacemakers and crisis areas;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integration and hospitality.</a:t>
            </a:r>
          </a:p>
          <a:p>
            <a:pPr algn="ctr">
              <a:tabLst>
                <a:tab pos="3962400" algn="l"/>
              </a:tabLst>
            </a:pP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       Art, music and architecture are the true universal language that does not need translation and allows to reach, directly, not only many peoples, but above all, the intimacy and the innermost sensitivity of people.</a:t>
            </a:r>
            <a:endParaRPr lang="it-IT" sz="2400" kern="50" dirty="0">
              <a:effectLst/>
              <a:latin typeface="Times New Roman" panose="02020603050405020304" pitchFamily="18" charset="0"/>
              <a:ea typeface="Arial Unicode MS"/>
              <a:cs typeface="Arial Unicode MS"/>
            </a:endParaRPr>
          </a:p>
        </p:txBody>
      </p:sp>
      <p:pic>
        <p:nvPicPr>
          <p:cNvPr id="6" name="Immagine 5">
            <a:extLst>
              <a:ext uri="{FF2B5EF4-FFF2-40B4-BE49-F238E27FC236}">
                <a16:creationId xmlns:a16="http://schemas.microsoft.com/office/drawing/2014/main" id="{C5DCCB74-F83B-4064-98EB-358BBEF9F0D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pic>
        <p:nvPicPr>
          <p:cNvPr id="8" name="Picture 2" descr="Y:\SUBVENCIONES\2021\16 erasmus+ emocionarte fyme\Logo EMOCIONARTE 1.jpg">
            <a:extLst>
              <a:ext uri="{FF2B5EF4-FFF2-40B4-BE49-F238E27FC236}">
                <a16:creationId xmlns:a16="http://schemas.microsoft.com/office/drawing/2014/main" id="{B2FE1405-2C4B-43D7-88CA-E302132980A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04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8464681-8518-4AFE-BDA7-32B6AE1E2989}"/>
              </a:ext>
            </a:extLst>
          </p:cNvPr>
          <p:cNvSpPr txBox="1"/>
          <p:nvPr/>
        </p:nvSpPr>
        <p:spPr>
          <a:xfrm>
            <a:off x="1523586" y="6331561"/>
            <a:ext cx="9144828" cy="307777"/>
          </a:xfrm>
          <a:prstGeom prst="rect">
            <a:avLst/>
          </a:prstGeom>
          <a:noFill/>
        </p:spPr>
        <p:txBody>
          <a:bodyPr wrap="square">
            <a:spAutoFit/>
          </a:bodyPr>
          <a:lstStyle/>
          <a:p>
            <a:pPr algn="ctr">
              <a:tabLst>
                <a:tab pos="3060065" algn="ctr"/>
                <a:tab pos="6120130" algn="r"/>
              </a:tabLst>
            </a:pPr>
            <a:r>
              <a:rPr lang="it-IT" sz="1400" b="1" kern="50" dirty="0">
                <a:effectLst/>
                <a:latin typeface="Papyrus" panose="03070502060502030205" pitchFamily="66" charset="0"/>
                <a:ea typeface="Arial Unicode MS"/>
                <a:cs typeface="Arial Unicode MS"/>
              </a:rPr>
              <a:t>Piazza Martin Luther King 9 - 06081 Assisi (PG) - </a:t>
            </a:r>
            <a:r>
              <a:rPr lang="it-IT" sz="1400" b="1" u="sng" kern="50" dirty="0">
                <a:solidFill>
                  <a:srgbClr val="0563C1"/>
                </a:solidFill>
                <a:effectLst/>
                <a:latin typeface="Papyrus" panose="03070502060502030205" pitchFamily="66" charset="0"/>
                <a:ea typeface="Arial Unicode MS"/>
                <a:cs typeface="Arial Unicode MS"/>
                <a:hlinkClick r:id="rId2"/>
              </a:rPr>
              <a:t>info@ars-pace.org</a:t>
            </a:r>
            <a:r>
              <a:rPr lang="it-IT" sz="1400" b="1" kern="50" dirty="0">
                <a:effectLst/>
                <a:latin typeface="Papyrus" panose="03070502060502030205" pitchFamily="66" charset="0"/>
                <a:ea typeface="Arial Unicode MS"/>
                <a:cs typeface="Arial Unicode MS"/>
              </a:rPr>
              <a:t> - </a:t>
            </a:r>
            <a:r>
              <a:rPr lang="it-IT" sz="1400" b="1" u="sng" kern="50" dirty="0">
                <a:solidFill>
                  <a:srgbClr val="0563C1"/>
                </a:solidFill>
                <a:effectLst/>
                <a:latin typeface="Papyrus" panose="03070502060502030205" pitchFamily="66" charset="0"/>
                <a:ea typeface="Arial Unicode MS"/>
                <a:cs typeface="Arial Unicode MS"/>
                <a:hlinkClick r:id="rId3"/>
              </a:rPr>
              <a:t>www.ars-pace.org</a:t>
            </a:r>
            <a:endParaRPr lang="it-IT" sz="1400" kern="50" dirty="0">
              <a:effectLst/>
              <a:latin typeface="Times New Roman" panose="02020603050405020304" pitchFamily="18" charset="0"/>
              <a:ea typeface="Arial Unicode MS"/>
              <a:cs typeface="Arial Unicode MS"/>
            </a:endParaRPr>
          </a:p>
        </p:txBody>
      </p:sp>
      <p:sp>
        <p:nvSpPr>
          <p:cNvPr id="7" name="CasellaDiTesto 6">
            <a:extLst>
              <a:ext uri="{FF2B5EF4-FFF2-40B4-BE49-F238E27FC236}">
                <a16:creationId xmlns:a16="http://schemas.microsoft.com/office/drawing/2014/main" id="{021E2FD9-2C64-4626-AA61-66BA58466E6F}"/>
              </a:ext>
            </a:extLst>
          </p:cNvPr>
          <p:cNvSpPr txBox="1"/>
          <p:nvPr/>
        </p:nvSpPr>
        <p:spPr>
          <a:xfrm>
            <a:off x="1671483" y="1615143"/>
            <a:ext cx="8799871" cy="4154984"/>
          </a:xfrm>
          <a:prstGeom prst="rect">
            <a:avLst/>
          </a:prstGeom>
          <a:noFill/>
        </p:spPr>
        <p:txBody>
          <a:bodyPr wrap="square">
            <a:spAutoFit/>
          </a:bodyPr>
          <a:lstStyle/>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Each initiative is studied in depth to give a memorable message of peace and solidarity, the result of sharing, which is useful in that place and at that moment, in order to bring a state of peace and serenity, which is achieved when everything coexists in perfect harmony and freedom,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managing to find a balance in themselves.</a:t>
            </a:r>
            <a:endParaRPr lang="it-IT" sz="2400" kern="50" dirty="0">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Ars Pace is a fraternity of people who recognize art as a propitious tool for announcing and building peace. </a:t>
            </a:r>
            <a:endParaRPr lang="it-IT" sz="2400" kern="50" dirty="0">
              <a:effectLst/>
              <a:latin typeface="Times New Roman" panose="02020603050405020304" pitchFamily="18" charset="0"/>
              <a:ea typeface="Arial Unicode MS"/>
              <a:cs typeface="Arial Unicode MS"/>
            </a:endParaRP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Each occasion will be dedicated to a special action of peace and charity, which also aims to relieve physical and </a:t>
            </a:r>
          </a:p>
          <a:p>
            <a:pPr algn="ctr">
              <a:tabLst>
                <a:tab pos="3962400" algn="l"/>
              </a:tabLst>
            </a:pPr>
            <a:r>
              <a:rPr lang="en-GB" sz="2400" b="1" kern="50" dirty="0">
                <a:solidFill>
                  <a:srgbClr val="000000"/>
                </a:solidFill>
                <a:effectLst/>
                <a:latin typeface="Palatino Linotype" panose="02040502050505030304" pitchFamily="18" charset="0"/>
                <a:ea typeface="Arial Unicode MS"/>
                <a:cs typeface="Arial Unicode MS"/>
              </a:rPr>
              <a:t>moral suffering, physical and economic hardship.</a:t>
            </a:r>
            <a:endParaRPr lang="it-IT" sz="2400" kern="50" dirty="0">
              <a:effectLst/>
              <a:latin typeface="Times New Roman" panose="02020603050405020304" pitchFamily="18" charset="0"/>
              <a:ea typeface="Arial Unicode MS"/>
              <a:cs typeface="Arial Unicode MS"/>
            </a:endParaRPr>
          </a:p>
        </p:txBody>
      </p:sp>
      <p:pic>
        <p:nvPicPr>
          <p:cNvPr id="6" name="Picture 2" descr="Y:\SUBVENCIONES\2021\16 erasmus+ emocionarte fyme\Logo EMOCIONARTE 1.jpg">
            <a:extLst>
              <a:ext uri="{FF2B5EF4-FFF2-40B4-BE49-F238E27FC236}">
                <a16:creationId xmlns:a16="http://schemas.microsoft.com/office/drawing/2014/main" id="{D89CA9D0-C722-4D2F-99A9-EACB9ED047B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8534" y="191042"/>
            <a:ext cx="1958008" cy="735341"/>
          </a:xfrm>
          <a:prstGeom prst="rect">
            <a:avLst/>
          </a:prstGeom>
          <a:noFill/>
          <a:extLst>
            <a:ext uri="{909E8E84-426E-40DD-AFC4-6F175D3DCCD1}">
              <a14:hiddenFill xmlns:a14="http://schemas.microsoft.com/office/drawing/2010/main">
                <a:solidFill>
                  <a:srgbClr val="FFFFFF"/>
                </a:solidFill>
              </a14:hiddenFill>
            </a:ext>
          </a:extLst>
        </p:spPr>
      </p:pic>
      <p:pic>
        <p:nvPicPr>
          <p:cNvPr id="8" name="Immagine 7">
            <a:extLst>
              <a:ext uri="{FF2B5EF4-FFF2-40B4-BE49-F238E27FC236}">
                <a16:creationId xmlns:a16="http://schemas.microsoft.com/office/drawing/2014/main" id="{19F918B3-9910-4239-9DC2-1682E36DD94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23586" y="403062"/>
            <a:ext cx="1722847" cy="523321"/>
          </a:xfrm>
          <a:prstGeom prst="rect">
            <a:avLst/>
          </a:prstGeom>
          <a:noFill/>
        </p:spPr>
      </p:pic>
    </p:spTree>
    <p:extLst>
      <p:ext uri="{BB962C8B-B14F-4D97-AF65-F5344CB8AC3E}">
        <p14:creationId xmlns:p14="http://schemas.microsoft.com/office/powerpoint/2010/main" val="38868288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921</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15</vt:i4>
      </vt:variant>
    </vt:vector>
  </HeadingPairs>
  <TitlesOfParts>
    <vt:vector size="22" baseType="lpstr">
      <vt:lpstr>Arial</vt:lpstr>
      <vt:lpstr>Calibri</vt:lpstr>
      <vt:lpstr>Calibri Light</vt:lpstr>
      <vt:lpstr>Palatino Linotype</vt:lpstr>
      <vt:lpstr>Papyrus</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Giulia</dc:creator>
  <cp:lastModifiedBy>Giulia Calamassi</cp:lastModifiedBy>
  <cp:revision>8</cp:revision>
  <dcterms:created xsi:type="dcterms:W3CDTF">2022-03-02T10:33:07Z</dcterms:created>
  <dcterms:modified xsi:type="dcterms:W3CDTF">2022-03-14T17:11:14Z</dcterms:modified>
</cp:coreProperties>
</file>